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DM Sans" pitchFamily="2" charset="0"/>
      <p:regular r:id="rId12"/>
      <p:bold r:id="rId13"/>
    </p:embeddedFont>
    <p:embeddedFont>
      <p:font typeface="DM Sans Bold"/>
      <p:regular r:id="rId14"/>
    </p:embeddedFont>
    <p:embeddedFont>
      <p:font typeface="Six Caps"/>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1042" y="-3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272405" y="3122642"/>
            <a:ext cx="11647190" cy="2020858"/>
          </a:xfrm>
          <a:prstGeom prst="rect">
            <a:avLst/>
          </a:prstGeom>
        </p:spPr>
        <p:txBody>
          <a:bodyPr lIns="0" tIns="0" rIns="0" bIns="0" rtlCol="0" anchor="t">
            <a:spAutoFit/>
          </a:bodyPr>
          <a:lstStyle/>
          <a:p>
            <a:pPr algn="just">
              <a:lnSpc>
                <a:spcPts val="5222"/>
              </a:lnSpc>
            </a:pPr>
            <a:r>
              <a:rPr lang="en-US" sz="5738" b="1" spc="-40">
                <a:solidFill>
                  <a:srgbClr val="C53200"/>
                </a:solidFill>
                <a:latin typeface="DM Sans Bold"/>
                <a:ea typeface="DM Sans Bold"/>
                <a:cs typeface="DM Sans Bold"/>
                <a:sym typeface="DM Sans Bold"/>
              </a:rPr>
              <a:t>SLICE &amp; DICE: A COMPREHENSIVE SQL CASE STUDY ON PIZZA SALES AND OPERATIONS</a:t>
            </a:r>
          </a:p>
        </p:txBody>
      </p:sp>
      <p:sp>
        <p:nvSpPr>
          <p:cNvPr id="4" name="Freeform 4"/>
          <p:cNvSpPr/>
          <p:nvPr/>
        </p:nvSpPr>
        <p:spPr>
          <a:xfrm>
            <a:off x="11564665" y="1356270"/>
            <a:ext cx="10398670" cy="6603156"/>
          </a:xfrm>
          <a:custGeom>
            <a:avLst/>
            <a:gdLst/>
            <a:ahLst/>
            <a:cxnLst/>
            <a:rect l="l" t="t" r="r" b="b"/>
            <a:pathLst>
              <a:path w="10398670" h="6603156">
                <a:moveTo>
                  <a:pt x="0" y="0"/>
                </a:moveTo>
                <a:lnTo>
                  <a:pt x="10398670" y="0"/>
                </a:lnTo>
                <a:lnTo>
                  <a:pt x="10398670" y="6603155"/>
                </a:lnTo>
                <a:lnTo>
                  <a:pt x="0" y="6603155"/>
                </a:lnTo>
                <a:lnTo>
                  <a:pt x="0" y="0"/>
                </a:lnTo>
                <a:close/>
              </a:path>
            </a:pathLst>
          </a:custGeom>
          <a:blipFill>
            <a:blip r:embed="rId3"/>
            <a:stretch>
              <a:fillRect/>
            </a:stretch>
          </a:blipFill>
        </p:spPr>
      </p:sp>
      <p:sp>
        <p:nvSpPr>
          <p:cNvPr id="5" name="Freeform 5"/>
          <p:cNvSpPr/>
          <p:nvPr/>
        </p:nvSpPr>
        <p:spPr>
          <a:xfrm>
            <a:off x="17077481" y="701130"/>
            <a:ext cx="500962" cy="655139"/>
          </a:xfrm>
          <a:custGeom>
            <a:avLst/>
            <a:gdLst/>
            <a:ahLst/>
            <a:cxnLst/>
            <a:rect l="l" t="t" r="r" b="b"/>
            <a:pathLst>
              <a:path w="500962" h="655139">
                <a:moveTo>
                  <a:pt x="0" y="0"/>
                </a:moveTo>
                <a:lnTo>
                  <a:pt x="500963" y="0"/>
                </a:lnTo>
                <a:lnTo>
                  <a:pt x="500963" y="655140"/>
                </a:lnTo>
                <a:lnTo>
                  <a:pt x="0" y="655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9587380"/>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3048000" y="9588160"/>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6096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9144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2192000" y="9589718"/>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5240000" y="9590497"/>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1893918" y="2095493"/>
            <a:ext cx="14500163" cy="7142020"/>
          </a:xfrm>
          <a:prstGeom prst="rect">
            <a:avLst/>
          </a:prstGeom>
        </p:spPr>
        <p:txBody>
          <a:bodyPr wrap="square" lIns="0" tIns="0" rIns="0" bIns="0" rtlCol="0" anchor="t">
            <a:spAutoFit/>
          </a:bodyPr>
          <a:lstStyle/>
          <a:p>
            <a:pPr algn="ctr">
              <a:lnSpc>
                <a:spcPts val="27290"/>
              </a:lnSpc>
            </a:pPr>
            <a:r>
              <a:rPr lang="en-US" sz="29990" spc="-209" dirty="0">
                <a:solidFill>
                  <a:srgbClr val="C53200"/>
                </a:solidFill>
                <a:latin typeface="Six Caps"/>
                <a:ea typeface="Six Caps"/>
                <a:cs typeface="Six Caps"/>
                <a:sym typeface="Six Caps"/>
              </a:rPr>
              <a:t>THANK YOU!</a:t>
            </a:r>
          </a:p>
        </p:txBody>
      </p:sp>
      <p:sp>
        <p:nvSpPr>
          <p:cNvPr id="4" name="Freeform 4"/>
          <p:cNvSpPr/>
          <p:nvPr/>
        </p:nvSpPr>
        <p:spPr>
          <a:xfrm>
            <a:off x="17077481" y="701130"/>
            <a:ext cx="500962" cy="655139"/>
          </a:xfrm>
          <a:custGeom>
            <a:avLst/>
            <a:gdLst/>
            <a:ahLst/>
            <a:cxnLst/>
            <a:rect l="l" t="t" r="r" b="b"/>
            <a:pathLst>
              <a:path w="500962" h="655139">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9587380"/>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3048000" y="9588160"/>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6096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9144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2192000" y="9589718"/>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240000" y="9590497"/>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62461" y="4076707"/>
            <a:ext cx="3710801" cy="4114800"/>
          </a:xfrm>
          <a:custGeom>
            <a:avLst/>
            <a:gdLst/>
            <a:ahLst/>
            <a:cxnLst/>
            <a:rect l="l" t="t" r="r" b="b"/>
            <a:pathLst>
              <a:path w="3710801" h="4114800">
                <a:moveTo>
                  <a:pt x="0" y="0"/>
                </a:moveTo>
                <a:lnTo>
                  <a:pt x="3710802" y="0"/>
                </a:lnTo>
                <a:lnTo>
                  <a:pt x="371080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6505489" y="1318056"/>
            <a:ext cx="3710801" cy="4114800"/>
          </a:xfrm>
          <a:custGeom>
            <a:avLst/>
            <a:gdLst/>
            <a:ahLst/>
            <a:cxnLst/>
            <a:rect l="l" t="t" r="r" b="b"/>
            <a:pathLst>
              <a:path w="3710801" h="4114800">
                <a:moveTo>
                  <a:pt x="0" y="0"/>
                </a:moveTo>
                <a:lnTo>
                  <a:pt x="3710802" y="0"/>
                </a:lnTo>
                <a:lnTo>
                  <a:pt x="371080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7077481" y="701130"/>
            <a:ext cx="500962" cy="655139"/>
          </a:xfrm>
          <a:custGeom>
            <a:avLst/>
            <a:gdLst/>
            <a:ahLst/>
            <a:cxnLst/>
            <a:rect l="l" t="t" r="r" b="b"/>
            <a:pathLst>
              <a:path w="500962" h="655139">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9587380"/>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048000" y="9588160"/>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096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144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2192000" y="9589718"/>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5240000" y="9590497"/>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527738" y="8370158"/>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3716000" y="5743035"/>
            <a:ext cx="6637801" cy="4114800"/>
          </a:xfrm>
          <a:custGeom>
            <a:avLst/>
            <a:gdLst/>
            <a:ahLst/>
            <a:cxnLst/>
            <a:rect l="l" t="t" r="r" b="b"/>
            <a:pathLst>
              <a:path w="6637801" h="4114800">
                <a:moveTo>
                  <a:pt x="0" y="0"/>
                </a:moveTo>
                <a:lnTo>
                  <a:pt x="6637801" y="0"/>
                </a:lnTo>
                <a:lnTo>
                  <a:pt x="663780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3320405" y="1074381"/>
            <a:ext cx="11647190" cy="716177"/>
          </a:xfrm>
          <a:prstGeom prst="rect">
            <a:avLst/>
          </a:prstGeom>
        </p:spPr>
        <p:txBody>
          <a:bodyPr lIns="0" tIns="0" rIns="0" bIns="0" rtlCol="0" anchor="t">
            <a:spAutoFit/>
          </a:bodyPr>
          <a:lstStyle/>
          <a:p>
            <a:pPr algn="ctr">
              <a:lnSpc>
                <a:spcPts val="5222"/>
              </a:lnSpc>
            </a:pPr>
            <a:r>
              <a:rPr lang="en-US" sz="5738" b="1" spc="-40">
                <a:solidFill>
                  <a:srgbClr val="C53200"/>
                </a:solidFill>
                <a:latin typeface="DM Sans Bold"/>
                <a:ea typeface="DM Sans Bold"/>
                <a:cs typeface="DM Sans Bold"/>
                <a:sym typeface="DM Sans Bold"/>
              </a:rPr>
              <a:t>INTRODUCTION</a:t>
            </a:r>
          </a:p>
        </p:txBody>
      </p:sp>
      <p:sp>
        <p:nvSpPr>
          <p:cNvPr id="13" name="TextBox 13"/>
          <p:cNvSpPr txBox="1"/>
          <p:nvPr/>
        </p:nvSpPr>
        <p:spPr>
          <a:xfrm>
            <a:off x="2021087" y="2681214"/>
            <a:ext cx="14245826" cy="2957830"/>
          </a:xfrm>
          <a:prstGeom prst="rect">
            <a:avLst/>
          </a:prstGeom>
        </p:spPr>
        <p:txBody>
          <a:bodyPr lIns="0" tIns="0" rIns="0" bIns="0" rtlCol="0" anchor="t">
            <a:spAutoFit/>
          </a:bodyPr>
          <a:lstStyle/>
          <a:p>
            <a:pPr algn="ctr">
              <a:lnSpc>
                <a:spcPts val="3919"/>
              </a:lnSpc>
              <a:spcBef>
                <a:spcPct val="0"/>
              </a:spcBef>
            </a:pPr>
            <a:r>
              <a:rPr lang="en-US" sz="2799" b="1">
                <a:solidFill>
                  <a:srgbClr val="C53200"/>
                </a:solidFill>
                <a:latin typeface="DM Sans Bold"/>
                <a:ea typeface="DM Sans Bold"/>
                <a:cs typeface="DM Sans Bold"/>
                <a:sym typeface="DM Sans Bold"/>
              </a:rPr>
              <a:t>THE MAIN GOAL OF THIS PROJECT IS TO USE SQL TO ANALYZE PIZZA SALES DATA. OUR GOAL IS TO PRODUCE ACTIONABLE INSIGHTS TO IMPROVE BUSINESS STRATEGY BY QUERYING MANY DATABASES PERTAINING TO ORDERS, PIZZA DETAILS, AND CONSUMER PREFERENCES. UNDERSTANDING CONSUMER BEHAVIOR, DEVELOPING ITEMS THAT GENERATE MONEY, AND STREAMLINING OPERATIONS FOR A FICTITIOUS PIZZA FIRM ARE THE MAIN GOALS OF THE CASE STUDY.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7077481" y="701130"/>
            <a:ext cx="500962" cy="655139"/>
          </a:xfrm>
          <a:custGeom>
            <a:avLst/>
            <a:gdLst/>
            <a:ahLst/>
            <a:cxnLst/>
            <a:rect l="l" t="t" r="r" b="b"/>
            <a:pathLst>
              <a:path w="500962" h="655139">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9587380"/>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048000" y="9588160"/>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096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144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2192000" y="9589718"/>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5240000" y="9590497"/>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24000" y="2511276"/>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3320405" y="1074381"/>
            <a:ext cx="11647190" cy="716177"/>
          </a:xfrm>
          <a:prstGeom prst="rect">
            <a:avLst/>
          </a:prstGeom>
        </p:spPr>
        <p:txBody>
          <a:bodyPr lIns="0" tIns="0" rIns="0" bIns="0" rtlCol="0" anchor="t">
            <a:spAutoFit/>
          </a:bodyPr>
          <a:lstStyle/>
          <a:p>
            <a:pPr algn="ctr">
              <a:lnSpc>
                <a:spcPts val="5222"/>
              </a:lnSpc>
            </a:pPr>
            <a:r>
              <a:rPr lang="en-US" sz="5738" b="1" spc="-40">
                <a:solidFill>
                  <a:srgbClr val="C53200"/>
                </a:solidFill>
                <a:latin typeface="DM Sans Bold"/>
                <a:ea typeface="DM Sans Bold"/>
                <a:cs typeface="DM Sans Bold"/>
                <a:sym typeface="DM Sans Bold"/>
              </a:rPr>
              <a:t>OBJECTIVE</a:t>
            </a:r>
          </a:p>
        </p:txBody>
      </p:sp>
      <p:sp>
        <p:nvSpPr>
          <p:cNvPr id="12" name="Freeform 12"/>
          <p:cNvSpPr/>
          <p:nvPr/>
        </p:nvSpPr>
        <p:spPr>
          <a:xfrm>
            <a:off x="1524000" y="4026207"/>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524000" y="5281511"/>
            <a:ext cx="500962" cy="655139"/>
          </a:xfrm>
          <a:custGeom>
            <a:avLst/>
            <a:gdLst/>
            <a:ahLst/>
            <a:cxnLst/>
            <a:rect l="l" t="t" r="r" b="b"/>
            <a:pathLst>
              <a:path w="500962" h="655139">
                <a:moveTo>
                  <a:pt x="0" y="0"/>
                </a:moveTo>
                <a:lnTo>
                  <a:pt x="500962" y="0"/>
                </a:lnTo>
                <a:lnTo>
                  <a:pt x="500962"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524000" y="6446555"/>
            <a:ext cx="500962" cy="655139"/>
          </a:xfrm>
          <a:custGeom>
            <a:avLst/>
            <a:gdLst/>
            <a:ahLst/>
            <a:cxnLst/>
            <a:rect l="l" t="t" r="r" b="b"/>
            <a:pathLst>
              <a:path w="500962" h="655139">
                <a:moveTo>
                  <a:pt x="0" y="0"/>
                </a:moveTo>
                <a:lnTo>
                  <a:pt x="500962" y="0"/>
                </a:lnTo>
                <a:lnTo>
                  <a:pt x="500962"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2387242" y="2463651"/>
            <a:ext cx="15621986" cy="931545"/>
          </a:xfrm>
          <a:prstGeom prst="rect">
            <a:avLst/>
          </a:prstGeom>
        </p:spPr>
        <p:txBody>
          <a:bodyPr lIns="0" tIns="0" rIns="0" bIns="0" rtlCol="0" anchor="t">
            <a:spAutoFit/>
          </a:bodyPr>
          <a:lstStyle/>
          <a:p>
            <a:pPr algn="l">
              <a:lnSpc>
                <a:spcPts val="3779"/>
              </a:lnSpc>
              <a:spcBef>
                <a:spcPct val="0"/>
              </a:spcBef>
            </a:pPr>
            <a:r>
              <a:rPr lang="en-US" sz="2699" b="1">
                <a:solidFill>
                  <a:srgbClr val="C53200"/>
                </a:solidFill>
                <a:latin typeface="DM Sans Bold"/>
                <a:ea typeface="DM Sans Bold"/>
                <a:cs typeface="DM Sans Bold"/>
                <a:sym typeface="DM Sans Bold"/>
              </a:rPr>
              <a:t>ANALYZING OVERALL BUSINESS PERFORMANCE BY CALCULATING TOTAL ORDERS AND REVENUE.</a:t>
            </a:r>
          </a:p>
        </p:txBody>
      </p:sp>
      <p:sp>
        <p:nvSpPr>
          <p:cNvPr id="16" name="TextBox 16"/>
          <p:cNvSpPr txBox="1"/>
          <p:nvPr/>
        </p:nvSpPr>
        <p:spPr>
          <a:xfrm>
            <a:off x="2387242" y="4102316"/>
            <a:ext cx="11709758" cy="464423"/>
          </a:xfrm>
          <a:prstGeom prst="rect">
            <a:avLst/>
          </a:prstGeom>
        </p:spPr>
        <p:txBody>
          <a:bodyPr wrap="square" lIns="0" tIns="0" rIns="0" bIns="0" rtlCol="0" anchor="t">
            <a:spAutoFit/>
          </a:bodyPr>
          <a:lstStyle/>
          <a:p>
            <a:pPr>
              <a:lnSpc>
                <a:spcPts val="3779"/>
              </a:lnSpc>
              <a:spcBef>
                <a:spcPct val="0"/>
              </a:spcBef>
            </a:pPr>
            <a:r>
              <a:rPr lang="en-US" sz="2699" b="1" dirty="0">
                <a:solidFill>
                  <a:srgbClr val="C53200"/>
                </a:solidFill>
                <a:latin typeface="DM Sans Bold"/>
                <a:ea typeface="DM Sans Bold"/>
                <a:cs typeface="DM Sans Bold"/>
                <a:sym typeface="DM Sans Bold"/>
              </a:rPr>
              <a:t>IDENTIFYING POPULAR PIZZA TYPES, SIZES, AND CATEGORIES.</a:t>
            </a:r>
          </a:p>
        </p:txBody>
      </p:sp>
      <p:sp>
        <p:nvSpPr>
          <p:cNvPr id="17" name="TextBox 17"/>
          <p:cNvSpPr txBox="1"/>
          <p:nvPr/>
        </p:nvSpPr>
        <p:spPr>
          <a:xfrm>
            <a:off x="2387242" y="5357621"/>
            <a:ext cx="13690958" cy="464423"/>
          </a:xfrm>
          <a:prstGeom prst="rect">
            <a:avLst/>
          </a:prstGeom>
        </p:spPr>
        <p:txBody>
          <a:bodyPr wrap="square" lIns="0" tIns="0" rIns="0" bIns="0" rtlCol="0" anchor="t">
            <a:spAutoFit/>
          </a:bodyPr>
          <a:lstStyle/>
          <a:p>
            <a:pPr>
              <a:lnSpc>
                <a:spcPts val="3779"/>
              </a:lnSpc>
              <a:spcBef>
                <a:spcPct val="0"/>
              </a:spcBef>
            </a:pPr>
            <a:r>
              <a:rPr lang="en-US" sz="2699" b="1" dirty="0">
                <a:solidFill>
                  <a:srgbClr val="C53200"/>
                </a:solidFill>
                <a:latin typeface="DM Sans Bold"/>
                <a:ea typeface="DM Sans Bold"/>
                <a:cs typeface="DM Sans Bold"/>
                <a:sym typeface="DM Sans Bold"/>
              </a:rPr>
              <a:t>EXAMINING SALES TRENDS BY TIME AND DATE TO OPTIMIZE OPERATIONS.</a:t>
            </a:r>
          </a:p>
        </p:txBody>
      </p:sp>
      <p:sp>
        <p:nvSpPr>
          <p:cNvPr id="18" name="TextBox 18"/>
          <p:cNvSpPr txBox="1"/>
          <p:nvPr/>
        </p:nvSpPr>
        <p:spPr>
          <a:xfrm>
            <a:off x="2387242" y="6489191"/>
            <a:ext cx="15621986" cy="931545"/>
          </a:xfrm>
          <a:prstGeom prst="rect">
            <a:avLst/>
          </a:prstGeom>
        </p:spPr>
        <p:txBody>
          <a:bodyPr lIns="0" tIns="0" rIns="0" bIns="0" rtlCol="0" anchor="t">
            <a:spAutoFit/>
          </a:bodyPr>
          <a:lstStyle/>
          <a:p>
            <a:pPr algn="l">
              <a:lnSpc>
                <a:spcPts val="3779"/>
              </a:lnSpc>
              <a:spcBef>
                <a:spcPct val="0"/>
              </a:spcBef>
            </a:pPr>
            <a:r>
              <a:rPr lang="en-US" sz="2699" b="1">
                <a:solidFill>
                  <a:srgbClr val="C53200"/>
                </a:solidFill>
                <a:latin typeface="DM Sans Bold"/>
                <a:ea typeface="DM Sans Bold"/>
                <a:cs typeface="DM Sans Bold"/>
                <a:sym typeface="DM Sans Bold"/>
              </a:rPr>
              <a:t>GENERATING INSIGHTS ON HIGH-PERFORMING PRODUCTS BASED ON QUANTITY AND REVENUE.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9587380"/>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48000" y="9588160"/>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096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144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192000" y="9589718"/>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240000" y="9590497"/>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28700" y="1028700"/>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524000" y="1897287"/>
            <a:ext cx="8473074" cy="1525822"/>
            <a:chOff x="0" y="0"/>
            <a:chExt cx="2231592" cy="401863"/>
          </a:xfrm>
        </p:grpSpPr>
        <p:sp>
          <p:nvSpPr>
            <p:cNvPr id="11" name="Freeform 11"/>
            <p:cNvSpPr/>
            <p:nvPr/>
          </p:nvSpPr>
          <p:spPr>
            <a:xfrm>
              <a:off x="0" y="0"/>
              <a:ext cx="2231592" cy="401863"/>
            </a:xfrm>
            <a:custGeom>
              <a:avLst/>
              <a:gdLst/>
              <a:ahLst/>
              <a:cxnLst/>
              <a:rect l="l" t="t" r="r" b="b"/>
              <a:pathLst>
                <a:path w="2231592" h="401863">
                  <a:moveTo>
                    <a:pt x="46599" y="0"/>
                  </a:moveTo>
                  <a:lnTo>
                    <a:pt x="2184993" y="0"/>
                  </a:lnTo>
                  <a:cubicBezTo>
                    <a:pt x="2197351" y="0"/>
                    <a:pt x="2209204" y="4910"/>
                    <a:pt x="2217943" y="13649"/>
                  </a:cubicBezTo>
                  <a:cubicBezTo>
                    <a:pt x="2226682" y="22388"/>
                    <a:pt x="2231592" y="34240"/>
                    <a:pt x="2231592" y="46599"/>
                  </a:cubicBezTo>
                  <a:lnTo>
                    <a:pt x="2231592" y="355263"/>
                  </a:lnTo>
                  <a:cubicBezTo>
                    <a:pt x="2231592" y="367622"/>
                    <a:pt x="2226682" y="379475"/>
                    <a:pt x="2217943" y="388214"/>
                  </a:cubicBezTo>
                  <a:cubicBezTo>
                    <a:pt x="2209204" y="396953"/>
                    <a:pt x="2197351" y="401863"/>
                    <a:pt x="2184993" y="401863"/>
                  </a:cubicBezTo>
                  <a:lnTo>
                    <a:pt x="46599" y="401863"/>
                  </a:lnTo>
                  <a:cubicBezTo>
                    <a:pt x="34240" y="401863"/>
                    <a:pt x="22388" y="396953"/>
                    <a:pt x="13649" y="388214"/>
                  </a:cubicBezTo>
                  <a:cubicBezTo>
                    <a:pt x="4910" y="379475"/>
                    <a:pt x="0" y="367622"/>
                    <a:pt x="0" y="355263"/>
                  </a:cubicBezTo>
                  <a:lnTo>
                    <a:pt x="0" y="46599"/>
                  </a:lnTo>
                  <a:cubicBezTo>
                    <a:pt x="0" y="34240"/>
                    <a:pt x="4910" y="22388"/>
                    <a:pt x="13649" y="13649"/>
                  </a:cubicBezTo>
                  <a:cubicBezTo>
                    <a:pt x="22388" y="4910"/>
                    <a:pt x="34240" y="0"/>
                    <a:pt x="46599" y="0"/>
                  </a:cubicBezTo>
                  <a:close/>
                </a:path>
              </a:pathLst>
            </a:custGeom>
            <a:solidFill>
              <a:srgbClr val="AA2F05"/>
            </a:solidFill>
          </p:spPr>
        </p:sp>
        <p:sp>
          <p:nvSpPr>
            <p:cNvPr id="12" name="TextBox 12"/>
            <p:cNvSpPr txBox="1"/>
            <p:nvPr/>
          </p:nvSpPr>
          <p:spPr>
            <a:xfrm>
              <a:off x="0" y="57150"/>
              <a:ext cx="2231592" cy="344713"/>
            </a:xfrm>
            <a:prstGeom prst="rect">
              <a:avLst/>
            </a:prstGeom>
          </p:spPr>
          <p:txBody>
            <a:bodyPr lIns="50800" tIns="50800" rIns="50800" bIns="50800" rtlCol="0" anchor="ctr"/>
            <a:lstStyle/>
            <a:p>
              <a:pPr marL="561339" lvl="1" indent="-280669" algn="l">
                <a:lnSpc>
                  <a:spcPts val="2573"/>
                </a:lnSpc>
                <a:buFont typeface="Arial"/>
                <a:buChar char="•"/>
              </a:pPr>
              <a:r>
                <a:rPr lang="en-US" sz="2599" b="1">
                  <a:solidFill>
                    <a:srgbClr val="FFFFFF"/>
                  </a:solidFill>
                  <a:latin typeface="DM Sans Bold"/>
                  <a:ea typeface="DM Sans Bold"/>
                  <a:cs typeface="DM Sans Bold"/>
                  <a:sym typeface="DM Sans Bold"/>
                </a:rPr>
                <a:t>SELECT COUNT(ORDER_ID) AS TOTAL_ORDERS  </a:t>
              </a:r>
            </a:p>
            <a:p>
              <a:pPr algn="l">
                <a:lnSpc>
                  <a:spcPts val="2573"/>
                </a:lnSpc>
              </a:pPr>
              <a:r>
                <a:rPr lang="en-US" sz="2599" b="1">
                  <a:solidFill>
                    <a:srgbClr val="FFFFFF"/>
                  </a:solidFill>
                  <a:latin typeface="DM Sans Bold"/>
                  <a:ea typeface="DM Sans Bold"/>
                  <a:cs typeface="DM Sans Bold"/>
                  <a:sym typeface="DM Sans Bold"/>
                </a:rPr>
                <a:t>       FROM ORDERS;  </a:t>
              </a:r>
            </a:p>
          </p:txBody>
        </p:sp>
      </p:grpSp>
      <p:sp>
        <p:nvSpPr>
          <p:cNvPr id="13" name="Freeform 13"/>
          <p:cNvSpPr/>
          <p:nvPr/>
        </p:nvSpPr>
        <p:spPr>
          <a:xfrm>
            <a:off x="11705832" y="2130329"/>
            <a:ext cx="3475526" cy="1059738"/>
          </a:xfrm>
          <a:custGeom>
            <a:avLst/>
            <a:gdLst/>
            <a:ahLst/>
            <a:cxnLst/>
            <a:rect l="l" t="t" r="r" b="b"/>
            <a:pathLst>
              <a:path w="3475526" h="1059738">
                <a:moveTo>
                  <a:pt x="0" y="0"/>
                </a:moveTo>
                <a:lnTo>
                  <a:pt x="3475526" y="0"/>
                </a:lnTo>
                <a:lnTo>
                  <a:pt x="3475526" y="1059738"/>
                </a:lnTo>
                <a:lnTo>
                  <a:pt x="0" y="1059738"/>
                </a:lnTo>
                <a:lnTo>
                  <a:pt x="0" y="0"/>
                </a:lnTo>
                <a:close/>
              </a:path>
            </a:pathLst>
          </a:custGeom>
          <a:blipFill>
            <a:blip r:embed="rId7"/>
            <a:stretch>
              <a:fillRect t="-54206"/>
            </a:stretch>
          </a:blipFill>
          <a:ln w="38100" cap="sq">
            <a:solidFill>
              <a:srgbClr val="C53200"/>
            </a:solidFill>
            <a:prstDash val="solid"/>
            <a:miter/>
          </a:ln>
        </p:spPr>
      </p:sp>
      <p:sp>
        <p:nvSpPr>
          <p:cNvPr id="14" name="Freeform 14"/>
          <p:cNvSpPr/>
          <p:nvPr/>
        </p:nvSpPr>
        <p:spPr>
          <a:xfrm>
            <a:off x="1028700" y="4279630"/>
            <a:ext cx="500962" cy="655139"/>
          </a:xfrm>
          <a:custGeom>
            <a:avLst/>
            <a:gdLst/>
            <a:ahLst/>
            <a:cxnLst/>
            <a:rect l="l" t="t" r="r" b="b"/>
            <a:pathLst>
              <a:path w="500962" h="655139">
                <a:moveTo>
                  <a:pt x="0" y="0"/>
                </a:moveTo>
                <a:lnTo>
                  <a:pt x="500962" y="0"/>
                </a:lnTo>
                <a:lnTo>
                  <a:pt x="500962" y="655140"/>
                </a:lnTo>
                <a:lnTo>
                  <a:pt x="0" y="655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5" name="Group 15"/>
          <p:cNvGrpSpPr/>
          <p:nvPr/>
        </p:nvGrpSpPr>
        <p:grpSpPr>
          <a:xfrm>
            <a:off x="1529662" y="5382445"/>
            <a:ext cx="15234338" cy="1790459"/>
            <a:chOff x="0" y="0"/>
            <a:chExt cx="4012336" cy="471561"/>
          </a:xfrm>
        </p:grpSpPr>
        <p:sp>
          <p:nvSpPr>
            <p:cNvPr id="16" name="Freeform 16"/>
            <p:cNvSpPr/>
            <p:nvPr/>
          </p:nvSpPr>
          <p:spPr>
            <a:xfrm>
              <a:off x="0" y="0"/>
              <a:ext cx="4012336" cy="471561"/>
            </a:xfrm>
            <a:custGeom>
              <a:avLst/>
              <a:gdLst/>
              <a:ahLst/>
              <a:cxnLst/>
              <a:rect l="l" t="t" r="r" b="b"/>
              <a:pathLst>
                <a:path w="4012336" h="471561">
                  <a:moveTo>
                    <a:pt x="25918" y="0"/>
                  </a:moveTo>
                  <a:lnTo>
                    <a:pt x="3986418" y="0"/>
                  </a:lnTo>
                  <a:cubicBezTo>
                    <a:pt x="4000732" y="0"/>
                    <a:pt x="4012336" y="11604"/>
                    <a:pt x="4012336" y="25918"/>
                  </a:cubicBezTo>
                  <a:lnTo>
                    <a:pt x="4012336" y="445644"/>
                  </a:lnTo>
                  <a:cubicBezTo>
                    <a:pt x="4012336" y="459958"/>
                    <a:pt x="4000732" y="471561"/>
                    <a:pt x="3986418" y="471561"/>
                  </a:cubicBezTo>
                  <a:lnTo>
                    <a:pt x="25918" y="471561"/>
                  </a:lnTo>
                  <a:cubicBezTo>
                    <a:pt x="11604" y="471561"/>
                    <a:pt x="0" y="459958"/>
                    <a:pt x="0" y="445644"/>
                  </a:cubicBezTo>
                  <a:lnTo>
                    <a:pt x="0" y="25918"/>
                  </a:lnTo>
                  <a:cubicBezTo>
                    <a:pt x="0" y="11604"/>
                    <a:pt x="11604" y="0"/>
                    <a:pt x="25918" y="0"/>
                  </a:cubicBezTo>
                  <a:close/>
                </a:path>
              </a:pathLst>
            </a:custGeom>
            <a:solidFill>
              <a:srgbClr val="AA2F05"/>
            </a:solidFill>
          </p:spPr>
        </p:sp>
        <p:sp>
          <p:nvSpPr>
            <p:cNvPr id="17" name="TextBox 17"/>
            <p:cNvSpPr txBox="1"/>
            <p:nvPr/>
          </p:nvSpPr>
          <p:spPr>
            <a:xfrm>
              <a:off x="0" y="57150"/>
              <a:ext cx="4012336" cy="414411"/>
            </a:xfrm>
            <a:prstGeom prst="rect">
              <a:avLst/>
            </a:prstGeom>
          </p:spPr>
          <p:txBody>
            <a:bodyPr lIns="50800" tIns="50800" rIns="50800" bIns="50800" rtlCol="0" anchor="ctr"/>
            <a:lstStyle/>
            <a:p>
              <a:pPr marL="561339" lvl="1" indent="-280669" algn="l">
                <a:lnSpc>
                  <a:spcPts val="2573"/>
                </a:lnSpc>
                <a:buFont typeface="Arial"/>
                <a:buChar char="•"/>
              </a:pPr>
              <a:r>
                <a:rPr lang="en-US" sz="2599" b="1">
                  <a:solidFill>
                    <a:srgbClr val="FFFFFF"/>
                  </a:solidFill>
                  <a:latin typeface="DM Sans Bold"/>
                  <a:ea typeface="DM Sans Bold"/>
                  <a:cs typeface="DM Sans Bold"/>
                  <a:sym typeface="DM Sans Bold"/>
                </a:rPr>
                <a:t>SELECT ROUND(SUM(ORDER_DETAILS.QUANTITY * PIZZAS.PRICE), 2) AS TOTAL_REVENUE  </a:t>
              </a:r>
            </a:p>
            <a:p>
              <a:pPr algn="l">
                <a:lnSpc>
                  <a:spcPts val="2573"/>
                </a:lnSpc>
              </a:pPr>
              <a:r>
                <a:rPr lang="en-US" sz="2599" b="1">
                  <a:solidFill>
                    <a:srgbClr val="FFFFFF"/>
                  </a:solidFill>
                  <a:latin typeface="DM Sans Bold"/>
                  <a:ea typeface="DM Sans Bold"/>
                  <a:cs typeface="DM Sans Bold"/>
                  <a:sym typeface="DM Sans Bold"/>
                </a:rPr>
                <a:t>       FROM order_details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JOIN pizzas  </a:t>
              </a:r>
            </a:p>
            <a:p>
              <a:pPr algn="l">
                <a:lnSpc>
                  <a:spcPts val="2573"/>
                </a:lnSpc>
              </a:pPr>
              <a:r>
                <a:rPr lang="en-US" sz="2599" b="1">
                  <a:solidFill>
                    <a:srgbClr val="FFFFFF"/>
                  </a:solidFill>
                  <a:latin typeface="DM Sans Bold"/>
                  <a:ea typeface="DM Sans Bold"/>
                  <a:cs typeface="DM Sans Bold"/>
                  <a:sym typeface="DM Sans Bold"/>
                </a:rPr>
                <a:t>      ON order_details.pizza_id = pizzas.pizza_id;  </a:t>
              </a:r>
            </a:p>
          </p:txBody>
        </p:sp>
      </p:grpSp>
      <p:sp>
        <p:nvSpPr>
          <p:cNvPr id="18" name="Freeform 18"/>
          <p:cNvSpPr/>
          <p:nvPr/>
        </p:nvSpPr>
        <p:spPr>
          <a:xfrm>
            <a:off x="6826197" y="7560329"/>
            <a:ext cx="3170878" cy="1073426"/>
          </a:xfrm>
          <a:custGeom>
            <a:avLst/>
            <a:gdLst/>
            <a:ahLst/>
            <a:cxnLst/>
            <a:rect l="l" t="t" r="r" b="b"/>
            <a:pathLst>
              <a:path w="3170878" h="1073426">
                <a:moveTo>
                  <a:pt x="0" y="0"/>
                </a:moveTo>
                <a:lnTo>
                  <a:pt x="3170877" y="0"/>
                </a:lnTo>
                <a:lnTo>
                  <a:pt x="3170877" y="1073426"/>
                </a:lnTo>
                <a:lnTo>
                  <a:pt x="0" y="1073426"/>
                </a:lnTo>
                <a:lnTo>
                  <a:pt x="0" y="0"/>
                </a:lnTo>
                <a:close/>
              </a:path>
            </a:pathLst>
          </a:custGeom>
          <a:blipFill>
            <a:blip r:embed="rId8"/>
            <a:stretch>
              <a:fillRect b="-29371"/>
            </a:stretch>
          </a:blipFill>
          <a:ln w="38100" cap="sq">
            <a:solidFill>
              <a:srgbClr val="C53200"/>
            </a:solidFill>
            <a:prstDash val="solid"/>
            <a:miter/>
          </a:ln>
        </p:spPr>
      </p:sp>
      <p:sp>
        <p:nvSpPr>
          <p:cNvPr id="19" name="TextBox 19"/>
          <p:cNvSpPr txBox="1"/>
          <p:nvPr/>
        </p:nvSpPr>
        <p:spPr>
          <a:xfrm>
            <a:off x="1796405" y="1189963"/>
            <a:ext cx="11647190" cy="437388"/>
          </a:xfrm>
          <a:prstGeom prst="rect">
            <a:avLst/>
          </a:prstGeom>
        </p:spPr>
        <p:txBody>
          <a:bodyPr lIns="0" tIns="0" rIns="0" bIns="0" rtlCol="0" anchor="t">
            <a:spAutoFit/>
          </a:bodyPr>
          <a:lstStyle/>
          <a:p>
            <a:pPr algn="l">
              <a:lnSpc>
                <a:spcPts val="3276"/>
              </a:lnSpc>
            </a:pPr>
            <a:r>
              <a:rPr lang="en-US" sz="3600" b="1" spc="-25">
                <a:solidFill>
                  <a:srgbClr val="C53200"/>
                </a:solidFill>
                <a:latin typeface="DM Sans Bold"/>
                <a:ea typeface="DM Sans Bold"/>
                <a:cs typeface="DM Sans Bold"/>
                <a:sym typeface="DM Sans Bold"/>
              </a:rPr>
              <a:t>TOTAL NUMBER OF ORDERS</a:t>
            </a:r>
          </a:p>
        </p:txBody>
      </p:sp>
      <p:sp>
        <p:nvSpPr>
          <p:cNvPr id="20" name="TextBox 20"/>
          <p:cNvSpPr txBox="1"/>
          <p:nvPr/>
        </p:nvSpPr>
        <p:spPr>
          <a:xfrm>
            <a:off x="1796405" y="4321359"/>
            <a:ext cx="7867650" cy="613411"/>
          </a:xfrm>
          <a:prstGeom prst="rect">
            <a:avLst/>
          </a:prstGeom>
        </p:spPr>
        <p:txBody>
          <a:bodyPr lIns="0" tIns="0" rIns="0" bIns="0" rtlCol="0" anchor="t">
            <a:spAutoFit/>
          </a:bodyPr>
          <a:lstStyle/>
          <a:p>
            <a:pPr algn="ctr">
              <a:lnSpc>
                <a:spcPts val="5039"/>
              </a:lnSpc>
              <a:spcBef>
                <a:spcPct val="0"/>
              </a:spcBef>
            </a:pPr>
            <a:r>
              <a:rPr lang="en-US" sz="3599" b="1">
                <a:solidFill>
                  <a:srgbClr val="C53200"/>
                </a:solidFill>
                <a:latin typeface="DM Sans Bold"/>
                <a:ea typeface="DM Sans Bold"/>
                <a:cs typeface="DM Sans Bold"/>
                <a:sym typeface="DM Sans Bold"/>
              </a:rPr>
              <a:t>TOTAL REVENUE FROM PIZZA SALES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9587380"/>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48000" y="9588160"/>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096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144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192000" y="9589718"/>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240000" y="9590497"/>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28700" y="1028700"/>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524000" y="1909598"/>
            <a:ext cx="10668000" cy="2370033"/>
            <a:chOff x="0" y="0"/>
            <a:chExt cx="2809679" cy="624206"/>
          </a:xfrm>
        </p:grpSpPr>
        <p:sp>
          <p:nvSpPr>
            <p:cNvPr id="11" name="Freeform 11"/>
            <p:cNvSpPr/>
            <p:nvPr/>
          </p:nvSpPr>
          <p:spPr>
            <a:xfrm>
              <a:off x="0" y="0"/>
              <a:ext cx="2809679" cy="624206"/>
            </a:xfrm>
            <a:custGeom>
              <a:avLst/>
              <a:gdLst/>
              <a:ahLst/>
              <a:cxnLst/>
              <a:rect l="l" t="t" r="r" b="b"/>
              <a:pathLst>
                <a:path w="2809679" h="624206">
                  <a:moveTo>
                    <a:pt x="37011" y="0"/>
                  </a:moveTo>
                  <a:lnTo>
                    <a:pt x="2772668" y="0"/>
                  </a:lnTo>
                  <a:cubicBezTo>
                    <a:pt x="2782484" y="0"/>
                    <a:pt x="2791898" y="3899"/>
                    <a:pt x="2798839" y="10840"/>
                  </a:cubicBezTo>
                  <a:cubicBezTo>
                    <a:pt x="2805780" y="17781"/>
                    <a:pt x="2809679" y="27195"/>
                    <a:pt x="2809679" y="37011"/>
                  </a:cubicBezTo>
                  <a:lnTo>
                    <a:pt x="2809679" y="587195"/>
                  </a:lnTo>
                  <a:cubicBezTo>
                    <a:pt x="2809679" y="597011"/>
                    <a:pt x="2805780" y="606425"/>
                    <a:pt x="2798839" y="613366"/>
                  </a:cubicBezTo>
                  <a:cubicBezTo>
                    <a:pt x="2791898" y="620307"/>
                    <a:pt x="2782484" y="624206"/>
                    <a:pt x="2772668" y="624206"/>
                  </a:cubicBezTo>
                  <a:lnTo>
                    <a:pt x="37011" y="624206"/>
                  </a:lnTo>
                  <a:cubicBezTo>
                    <a:pt x="27195" y="624206"/>
                    <a:pt x="17781" y="620307"/>
                    <a:pt x="10840" y="613366"/>
                  </a:cubicBezTo>
                  <a:cubicBezTo>
                    <a:pt x="3899" y="606425"/>
                    <a:pt x="0" y="597011"/>
                    <a:pt x="0" y="587195"/>
                  </a:cubicBezTo>
                  <a:lnTo>
                    <a:pt x="0" y="37011"/>
                  </a:lnTo>
                  <a:cubicBezTo>
                    <a:pt x="0" y="27195"/>
                    <a:pt x="3899" y="17781"/>
                    <a:pt x="10840" y="10840"/>
                  </a:cubicBezTo>
                  <a:cubicBezTo>
                    <a:pt x="17781" y="3899"/>
                    <a:pt x="27195" y="0"/>
                    <a:pt x="37011" y="0"/>
                  </a:cubicBezTo>
                  <a:close/>
                </a:path>
              </a:pathLst>
            </a:custGeom>
            <a:solidFill>
              <a:srgbClr val="AA2F05"/>
            </a:solidFill>
          </p:spPr>
        </p:sp>
        <p:sp>
          <p:nvSpPr>
            <p:cNvPr id="12" name="TextBox 12"/>
            <p:cNvSpPr txBox="1"/>
            <p:nvPr/>
          </p:nvSpPr>
          <p:spPr>
            <a:xfrm>
              <a:off x="0" y="57150"/>
              <a:ext cx="2809679" cy="567056"/>
            </a:xfrm>
            <a:prstGeom prst="rect">
              <a:avLst/>
            </a:prstGeom>
          </p:spPr>
          <p:txBody>
            <a:bodyPr lIns="50800" tIns="50800" rIns="50800" bIns="50800" rtlCol="0" anchor="ctr"/>
            <a:lstStyle/>
            <a:p>
              <a:pPr marL="561339" lvl="1" indent="-280669" algn="l">
                <a:lnSpc>
                  <a:spcPts val="2573"/>
                </a:lnSpc>
                <a:buFont typeface="Arial"/>
                <a:buChar char="•"/>
              </a:pPr>
              <a:r>
                <a:rPr lang="en-US" sz="2599" b="1">
                  <a:solidFill>
                    <a:srgbClr val="FFFFFF"/>
                  </a:solidFill>
                  <a:latin typeface="DM Sans Bold"/>
                  <a:ea typeface="DM Sans Bold"/>
                  <a:cs typeface="DM Sans Bold"/>
                  <a:sym typeface="DM Sans Bold"/>
                </a:rPr>
                <a:t>SELECT PIZZA_TYPES.NAME, PIZZAS.PRICE  </a:t>
              </a:r>
            </a:p>
            <a:p>
              <a:pPr algn="l">
                <a:lnSpc>
                  <a:spcPts val="2573"/>
                </a:lnSpc>
              </a:pPr>
              <a:r>
                <a:rPr lang="en-US" sz="2599" b="1">
                  <a:solidFill>
                    <a:srgbClr val="FFFFFF"/>
                  </a:solidFill>
                  <a:latin typeface="DM Sans Bold"/>
                  <a:ea typeface="DM Sans Bold"/>
                  <a:cs typeface="DM Sans Bold"/>
                  <a:sym typeface="DM Sans Bold"/>
                </a:rPr>
                <a:t>       FROM pizza_types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JOIN pizzas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ON pizza_types.pizza_type_id = pizzas.pizza_type_id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ORDER BY pizzas.price DESC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LIMIT 1;  </a:t>
              </a:r>
            </a:p>
          </p:txBody>
        </p:sp>
      </p:grpSp>
      <p:sp>
        <p:nvSpPr>
          <p:cNvPr id="13" name="Freeform 13"/>
          <p:cNvSpPr/>
          <p:nvPr/>
        </p:nvSpPr>
        <p:spPr>
          <a:xfrm>
            <a:off x="1028700" y="5089298"/>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529662" y="5858695"/>
            <a:ext cx="14916414" cy="2460868"/>
            <a:chOff x="0" y="0"/>
            <a:chExt cx="3928603" cy="648130"/>
          </a:xfrm>
        </p:grpSpPr>
        <p:sp>
          <p:nvSpPr>
            <p:cNvPr id="15" name="Freeform 15"/>
            <p:cNvSpPr/>
            <p:nvPr/>
          </p:nvSpPr>
          <p:spPr>
            <a:xfrm>
              <a:off x="0" y="0"/>
              <a:ext cx="3928603" cy="648130"/>
            </a:xfrm>
            <a:custGeom>
              <a:avLst/>
              <a:gdLst/>
              <a:ahLst/>
              <a:cxnLst/>
              <a:rect l="l" t="t" r="r" b="b"/>
              <a:pathLst>
                <a:path w="3928603" h="648130">
                  <a:moveTo>
                    <a:pt x="26470" y="0"/>
                  </a:moveTo>
                  <a:lnTo>
                    <a:pt x="3902133" y="0"/>
                  </a:lnTo>
                  <a:cubicBezTo>
                    <a:pt x="3909153" y="0"/>
                    <a:pt x="3915886" y="2789"/>
                    <a:pt x="3920850" y="7753"/>
                  </a:cubicBezTo>
                  <a:cubicBezTo>
                    <a:pt x="3925814" y="12717"/>
                    <a:pt x="3928603" y="19450"/>
                    <a:pt x="3928603" y="26470"/>
                  </a:cubicBezTo>
                  <a:lnTo>
                    <a:pt x="3928603" y="621660"/>
                  </a:lnTo>
                  <a:cubicBezTo>
                    <a:pt x="3928603" y="628680"/>
                    <a:pt x="3925814" y="635413"/>
                    <a:pt x="3920850" y="640377"/>
                  </a:cubicBezTo>
                  <a:cubicBezTo>
                    <a:pt x="3915886" y="645341"/>
                    <a:pt x="3909153" y="648130"/>
                    <a:pt x="3902133" y="648130"/>
                  </a:cubicBezTo>
                  <a:lnTo>
                    <a:pt x="26470" y="648130"/>
                  </a:lnTo>
                  <a:cubicBezTo>
                    <a:pt x="19450" y="648130"/>
                    <a:pt x="12717" y="645341"/>
                    <a:pt x="7753" y="640377"/>
                  </a:cubicBezTo>
                  <a:cubicBezTo>
                    <a:pt x="2789" y="635413"/>
                    <a:pt x="0" y="628680"/>
                    <a:pt x="0" y="621660"/>
                  </a:cubicBezTo>
                  <a:lnTo>
                    <a:pt x="0" y="26470"/>
                  </a:lnTo>
                  <a:cubicBezTo>
                    <a:pt x="0" y="19450"/>
                    <a:pt x="2789" y="12717"/>
                    <a:pt x="7753" y="7753"/>
                  </a:cubicBezTo>
                  <a:cubicBezTo>
                    <a:pt x="12717" y="2789"/>
                    <a:pt x="19450" y="0"/>
                    <a:pt x="26470" y="0"/>
                  </a:cubicBezTo>
                  <a:close/>
                </a:path>
              </a:pathLst>
            </a:custGeom>
            <a:solidFill>
              <a:srgbClr val="AA2F05"/>
            </a:solidFill>
          </p:spPr>
        </p:sp>
        <p:sp>
          <p:nvSpPr>
            <p:cNvPr id="16" name="TextBox 16"/>
            <p:cNvSpPr txBox="1"/>
            <p:nvPr/>
          </p:nvSpPr>
          <p:spPr>
            <a:xfrm>
              <a:off x="0" y="57150"/>
              <a:ext cx="3928603" cy="590980"/>
            </a:xfrm>
            <a:prstGeom prst="rect">
              <a:avLst/>
            </a:prstGeom>
          </p:spPr>
          <p:txBody>
            <a:bodyPr lIns="50800" tIns="50800" rIns="50800" bIns="50800" rtlCol="0" anchor="ctr"/>
            <a:lstStyle/>
            <a:p>
              <a:pPr marL="561339" lvl="1" indent="-280669" algn="l">
                <a:lnSpc>
                  <a:spcPts val="2573"/>
                </a:lnSpc>
                <a:buFont typeface="Arial"/>
                <a:buChar char="•"/>
              </a:pPr>
              <a:r>
                <a:rPr lang="en-US" sz="2599" b="1">
                  <a:solidFill>
                    <a:srgbClr val="FFFFFF"/>
                  </a:solidFill>
                  <a:latin typeface="DM Sans Bold"/>
                  <a:ea typeface="DM Sans Bold"/>
                  <a:cs typeface="DM Sans Bold"/>
                  <a:sym typeface="DM Sans Bold"/>
                </a:rPr>
                <a:t>SELECT PIZZAS.SIZE, COUNT(ORDER_DETAILS.ORDER_DETAILS_ID) AS ORDER_COUNT  FROM pizzas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JOIN order_details  </a:t>
              </a:r>
            </a:p>
            <a:p>
              <a:pPr algn="l">
                <a:lnSpc>
                  <a:spcPts val="2573"/>
                </a:lnSpc>
              </a:pPr>
              <a:r>
                <a:rPr lang="en-US" sz="2599" b="1">
                  <a:solidFill>
                    <a:srgbClr val="FFFFFF"/>
                  </a:solidFill>
                  <a:latin typeface="DM Sans Bold"/>
                  <a:ea typeface="DM Sans Bold"/>
                  <a:cs typeface="DM Sans Bold"/>
                  <a:sym typeface="DM Sans Bold"/>
                </a:rPr>
                <a:t>       ON pizzas.pizza_id = order_details.pizza_id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GROUP BY pizzas.size  </a:t>
              </a:r>
            </a:p>
            <a:p>
              <a:pPr algn="l">
                <a:lnSpc>
                  <a:spcPts val="2573"/>
                </a:lnSpc>
              </a:pPr>
              <a:r>
                <a:rPr lang="en-US" sz="2599" b="1">
                  <a:solidFill>
                    <a:srgbClr val="FFFFFF"/>
                  </a:solidFill>
                  <a:latin typeface="DM Sans Bold"/>
                  <a:ea typeface="DM Sans Bold"/>
                  <a:cs typeface="DM Sans Bold"/>
                  <a:sym typeface="DM Sans Bold"/>
                </a:rPr>
                <a:t>       ORDER BY order_count DESC;  </a:t>
              </a:r>
            </a:p>
          </p:txBody>
        </p:sp>
      </p:grpSp>
      <p:sp>
        <p:nvSpPr>
          <p:cNvPr id="17" name="Freeform 17"/>
          <p:cNvSpPr/>
          <p:nvPr/>
        </p:nvSpPr>
        <p:spPr>
          <a:xfrm>
            <a:off x="12658063" y="2608103"/>
            <a:ext cx="4410458" cy="973023"/>
          </a:xfrm>
          <a:custGeom>
            <a:avLst/>
            <a:gdLst/>
            <a:ahLst/>
            <a:cxnLst/>
            <a:rect l="l" t="t" r="r" b="b"/>
            <a:pathLst>
              <a:path w="4410458" h="973023">
                <a:moveTo>
                  <a:pt x="0" y="0"/>
                </a:moveTo>
                <a:lnTo>
                  <a:pt x="4410458" y="0"/>
                </a:lnTo>
                <a:lnTo>
                  <a:pt x="4410458" y="973022"/>
                </a:lnTo>
                <a:lnTo>
                  <a:pt x="0" y="973022"/>
                </a:lnTo>
                <a:lnTo>
                  <a:pt x="0" y="0"/>
                </a:lnTo>
                <a:close/>
              </a:path>
            </a:pathLst>
          </a:custGeom>
          <a:blipFill>
            <a:blip r:embed="rId7"/>
            <a:stretch>
              <a:fillRect b="-33972"/>
            </a:stretch>
          </a:blipFill>
          <a:ln w="38100" cap="sq">
            <a:solidFill>
              <a:srgbClr val="C53200"/>
            </a:solidFill>
            <a:prstDash val="solid"/>
            <a:miter/>
          </a:ln>
        </p:spPr>
      </p:sp>
      <p:sp>
        <p:nvSpPr>
          <p:cNvPr id="18" name="Freeform 18"/>
          <p:cNvSpPr/>
          <p:nvPr/>
        </p:nvSpPr>
        <p:spPr>
          <a:xfrm>
            <a:off x="13370566" y="7154600"/>
            <a:ext cx="3697955" cy="2329926"/>
          </a:xfrm>
          <a:custGeom>
            <a:avLst/>
            <a:gdLst/>
            <a:ahLst/>
            <a:cxnLst/>
            <a:rect l="l" t="t" r="r" b="b"/>
            <a:pathLst>
              <a:path w="3697955" h="2329926">
                <a:moveTo>
                  <a:pt x="0" y="0"/>
                </a:moveTo>
                <a:lnTo>
                  <a:pt x="3697955" y="0"/>
                </a:lnTo>
                <a:lnTo>
                  <a:pt x="3697955" y="2329926"/>
                </a:lnTo>
                <a:lnTo>
                  <a:pt x="0" y="2329926"/>
                </a:lnTo>
                <a:lnTo>
                  <a:pt x="0" y="0"/>
                </a:lnTo>
                <a:close/>
              </a:path>
            </a:pathLst>
          </a:custGeom>
          <a:blipFill>
            <a:blip r:embed="rId8"/>
            <a:stretch>
              <a:fillRect/>
            </a:stretch>
          </a:blipFill>
          <a:ln w="38100" cap="sq">
            <a:solidFill>
              <a:srgbClr val="C53200"/>
            </a:solidFill>
            <a:prstDash val="solid"/>
            <a:miter/>
          </a:ln>
        </p:spPr>
      </p:sp>
      <p:sp>
        <p:nvSpPr>
          <p:cNvPr id="19" name="TextBox 19"/>
          <p:cNvSpPr txBox="1"/>
          <p:nvPr/>
        </p:nvSpPr>
        <p:spPr>
          <a:xfrm>
            <a:off x="1796405" y="1189963"/>
            <a:ext cx="11647190" cy="437388"/>
          </a:xfrm>
          <a:prstGeom prst="rect">
            <a:avLst/>
          </a:prstGeom>
        </p:spPr>
        <p:txBody>
          <a:bodyPr lIns="0" tIns="0" rIns="0" bIns="0" rtlCol="0" anchor="t">
            <a:spAutoFit/>
          </a:bodyPr>
          <a:lstStyle/>
          <a:p>
            <a:pPr algn="l">
              <a:lnSpc>
                <a:spcPts val="3276"/>
              </a:lnSpc>
            </a:pPr>
            <a:r>
              <a:rPr lang="en-US" sz="3600" b="1" spc="-25">
                <a:solidFill>
                  <a:srgbClr val="C53200"/>
                </a:solidFill>
                <a:latin typeface="DM Sans Bold"/>
                <a:ea typeface="DM Sans Bold"/>
                <a:cs typeface="DM Sans Bold"/>
                <a:sym typeface="DM Sans Bold"/>
              </a:rPr>
              <a:t>HIGHEST-PRICED PIZZA</a:t>
            </a:r>
          </a:p>
        </p:txBody>
      </p:sp>
      <p:sp>
        <p:nvSpPr>
          <p:cNvPr id="20" name="TextBox 20"/>
          <p:cNvSpPr txBox="1"/>
          <p:nvPr/>
        </p:nvSpPr>
        <p:spPr>
          <a:xfrm>
            <a:off x="1796405" y="5076825"/>
            <a:ext cx="10310811" cy="1251586"/>
          </a:xfrm>
          <a:prstGeom prst="rect">
            <a:avLst/>
          </a:prstGeom>
        </p:spPr>
        <p:txBody>
          <a:bodyPr lIns="0" tIns="0" rIns="0" bIns="0" rtlCol="0" anchor="t">
            <a:spAutoFit/>
          </a:bodyPr>
          <a:lstStyle/>
          <a:p>
            <a:pPr algn="l">
              <a:lnSpc>
                <a:spcPts val="5039"/>
              </a:lnSpc>
            </a:pPr>
            <a:r>
              <a:rPr lang="en-US" sz="3599" b="1">
                <a:solidFill>
                  <a:srgbClr val="C53200"/>
                </a:solidFill>
                <a:latin typeface="DM Sans Bold"/>
                <a:ea typeface="DM Sans Bold"/>
                <a:cs typeface="DM Sans Bold"/>
                <a:sym typeface="DM Sans Bold"/>
              </a:rPr>
              <a:t>MOST COMMON PIZZA SIZE ORDERED</a:t>
            </a:r>
          </a:p>
          <a:p>
            <a:pPr algn="l">
              <a:lnSpc>
                <a:spcPts val="5039"/>
              </a:lnSpc>
              <a:spcBef>
                <a:spcPct val="0"/>
              </a:spcBef>
            </a:pPr>
            <a:endParaRPr lang="en-US" sz="3599" b="1">
              <a:solidFill>
                <a:srgbClr val="C53200"/>
              </a:solidFill>
              <a:latin typeface="DM Sans Bold"/>
              <a:ea typeface="DM Sans Bold"/>
              <a:cs typeface="DM Sans Bold"/>
              <a:sym typeface="DM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9587380"/>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48000" y="9588160"/>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096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144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192000" y="9589718"/>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240000" y="9590497"/>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28700" y="1028700"/>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524000" y="1806613"/>
            <a:ext cx="15240000" cy="3159912"/>
            <a:chOff x="0" y="0"/>
            <a:chExt cx="4013827" cy="832240"/>
          </a:xfrm>
        </p:grpSpPr>
        <p:sp>
          <p:nvSpPr>
            <p:cNvPr id="11" name="Freeform 11"/>
            <p:cNvSpPr/>
            <p:nvPr/>
          </p:nvSpPr>
          <p:spPr>
            <a:xfrm>
              <a:off x="0" y="0"/>
              <a:ext cx="4013827" cy="832240"/>
            </a:xfrm>
            <a:custGeom>
              <a:avLst/>
              <a:gdLst/>
              <a:ahLst/>
              <a:cxnLst/>
              <a:rect l="l" t="t" r="r" b="b"/>
              <a:pathLst>
                <a:path w="4013827" h="832240">
                  <a:moveTo>
                    <a:pt x="25908" y="0"/>
                  </a:moveTo>
                  <a:lnTo>
                    <a:pt x="3987919" y="0"/>
                  </a:lnTo>
                  <a:cubicBezTo>
                    <a:pt x="4002228" y="0"/>
                    <a:pt x="4013827" y="11599"/>
                    <a:pt x="4013827" y="25908"/>
                  </a:cubicBezTo>
                  <a:lnTo>
                    <a:pt x="4013827" y="806332"/>
                  </a:lnTo>
                  <a:cubicBezTo>
                    <a:pt x="4013827" y="820641"/>
                    <a:pt x="4002228" y="832240"/>
                    <a:pt x="3987919" y="832240"/>
                  </a:cubicBezTo>
                  <a:lnTo>
                    <a:pt x="25908" y="832240"/>
                  </a:lnTo>
                  <a:cubicBezTo>
                    <a:pt x="19037" y="832240"/>
                    <a:pt x="12447" y="829511"/>
                    <a:pt x="7588" y="824652"/>
                  </a:cubicBezTo>
                  <a:cubicBezTo>
                    <a:pt x="2730" y="819793"/>
                    <a:pt x="0" y="813203"/>
                    <a:pt x="0" y="806332"/>
                  </a:cubicBezTo>
                  <a:lnTo>
                    <a:pt x="0" y="25908"/>
                  </a:lnTo>
                  <a:cubicBezTo>
                    <a:pt x="0" y="11599"/>
                    <a:pt x="11599" y="0"/>
                    <a:pt x="25908" y="0"/>
                  </a:cubicBezTo>
                  <a:close/>
                </a:path>
              </a:pathLst>
            </a:custGeom>
            <a:solidFill>
              <a:srgbClr val="AA2F05"/>
            </a:solidFill>
          </p:spPr>
        </p:sp>
        <p:sp>
          <p:nvSpPr>
            <p:cNvPr id="12" name="TextBox 12"/>
            <p:cNvSpPr txBox="1"/>
            <p:nvPr/>
          </p:nvSpPr>
          <p:spPr>
            <a:xfrm>
              <a:off x="0" y="57150"/>
              <a:ext cx="4013827" cy="775090"/>
            </a:xfrm>
            <a:prstGeom prst="rect">
              <a:avLst/>
            </a:prstGeom>
          </p:spPr>
          <p:txBody>
            <a:bodyPr lIns="50800" tIns="50800" rIns="50800" bIns="50800" rtlCol="0" anchor="ctr"/>
            <a:lstStyle/>
            <a:p>
              <a:pPr marL="561339" lvl="1" indent="-280669" algn="l">
                <a:lnSpc>
                  <a:spcPts val="2573"/>
                </a:lnSpc>
                <a:buFont typeface="Arial"/>
                <a:buChar char="•"/>
              </a:pPr>
              <a:r>
                <a:rPr lang="en-US" sz="2599" b="1">
                  <a:solidFill>
                    <a:srgbClr val="FFFFFF"/>
                  </a:solidFill>
                  <a:latin typeface="DM Sans Bold"/>
                  <a:ea typeface="DM Sans Bold"/>
                  <a:cs typeface="DM Sans Bold"/>
                  <a:sym typeface="DM Sans Bold"/>
                </a:rPr>
                <a:t>SELECT PIZZA_TYPES.NAME, SUM(ORDER_DETAILS.QUANTITY) AS QUANTITY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FROM pizza_types</a:t>
              </a:r>
            </a:p>
            <a:p>
              <a:pPr algn="l">
                <a:lnSpc>
                  <a:spcPts val="2573"/>
                </a:lnSpc>
              </a:pPr>
              <a:r>
                <a:rPr lang="en-US" sz="2599" b="1">
                  <a:solidFill>
                    <a:srgbClr val="FFFFFF"/>
                  </a:solidFill>
                  <a:latin typeface="DM Sans Bold"/>
                  <a:ea typeface="DM Sans Bold"/>
                  <a:cs typeface="DM Sans Bold"/>
                  <a:sym typeface="DM Sans Bold"/>
                </a:rPr>
                <a:t>      JOIN pizzas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ON pizza_types.pizza_type_id = pizzas.pizza_type_id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JOIN order_details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ON order_details.pizza_id = pizzas.pizza_id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GROUP BY pizza_types.name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ORDER BY quantity DESC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LIMIT 5;  </a:t>
              </a:r>
            </a:p>
          </p:txBody>
        </p:sp>
      </p:grpSp>
      <p:sp>
        <p:nvSpPr>
          <p:cNvPr id="13" name="Freeform 13"/>
          <p:cNvSpPr/>
          <p:nvPr/>
        </p:nvSpPr>
        <p:spPr>
          <a:xfrm>
            <a:off x="1028700" y="5416868"/>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524000" y="6135006"/>
            <a:ext cx="14916414" cy="2972315"/>
            <a:chOff x="0" y="0"/>
            <a:chExt cx="3928603" cy="782832"/>
          </a:xfrm>
        </p:grpSpPr>
        <p:sp>
          <p:nvSpPr>
            <p:cNvPr id="15" name="Freeform 15"/>
            <p:cNvSpPr/>
            <p:nvPr/>
          </p:nvSpPr>
          <p:spPr>
            <a:xfrm>
              <a:off x="0" y="0"/>
              <a:ext cx="3928603" cy="782832"/>
            </a:xfrm>
            <a:custGeom>
              <a:avLst/>
              <a:gdLst/>
              <a:ahLst/>
              <a:cxnLst/>
              <a:rect l="l" t="t" r="r" b="b"/>
              <a:pathLst>
                <a:path w="3928603" h="782832">
                  <a:moveTo>
                    <a:pt x="26470" y="0"/>
                  </a:moveTo>
                  <a:lnTo>
                    <a:pt x="3902133" y="0"/>
                  </a:lnTo>
                  <a:cubicBezTo>
                    <a:pt x="3909153" y="0"/>
                    <a:pt x="3915886" y="2789"/>
                    <a:pt x="3920850" y="7753"/>
                  </a:cubicBezTo>
                  <a:cubicBezTo>
                    <a:pt x="3925814" y="12717"/>
                    <a:pt x="3928603" y="19450"/>
                    <a:pt x="3928603" y="26470"/>
                  </a:cubicBezTo>
                  <a:lnTo>
                    <a:pt x="3928603" y="756362"/>
                  </a:lnTo>
                  <a:cubicBezTo>
                    <a:pt x="3928603" y="763382"/>
                    <a:pt x="3925814" y="770115"/>
                    <a:pt x="3920850" y="775079"/>
                  </a:cubicBezTo>
                  <a:cubicBezTo>
                    <a:pt x="3915886" y="780043"/>
                    <a:pt x="3909153" y="782832"/>
                    <a:pt x="3902133" y="782832"/>
                  </a:cubicBezTo>
                  <a:lnTo>
                    <a:pt x="26470" y="782832"/>
                  </a:lnTo>
                  <a:cubicBezTo>
                    <a:pt x="19450" y="782832"/>
                    <a:pt x="12717" y="780043"/>
                    <a:pt x="7753" y="775079"/>
                  </a:cubicBezTo>
                  <a:cubicBezTo>
                    <a:pt x="2789" y="770115"/>
                    <a:pt x="0" y="763382"/>
                    <a:pt x="0" y="756362"/>
                  </a:cubicBezTo>
                  <a:lnTo>
                    <a:pt x="0" y="26470"/>
                  </a:lnTo>
                  <a:cubicBezTo>
                    <a:pt x="0" y="19450"/>
                    <a:pt x="2789" y="12717"/>
                    <a:pt x="7753" y="7753"/>
                  </a:cubicBezTo>
                  <a:cubicBezTo>
                    <a:pt x="12717" y="2789"/>
                    <a:pt x="19450" y="0"/>
                    <a:pt x="26470" y="0"/>
                  </a:cubicBezTo>
                  <a:close/>
                </a:path>
              </a:pathLst>
            </a:custGeom>
            <a:solidFill>
              <a:srgbClr val="AA2F05"/>
            </a:solidFill>
          </p:spPr>
        </p:sp>
        <p:sp>
          <p:nvSpPr>
            <p:cNvPr id="16" name="TextBox 16"/>
            <p:cNvSpPr txBox="1"/>
            <p:nvPr/>
          </p:nvSpPr>
          <p:spPr>
            <a:xfrm>
              <a:off x="0" y="57150"/>
              <a:ext cx="3928603" cy="725682"/>
            </a:xfrm>
            <a:prstGeom prst="rect">
              <a:avLst/>
            </a:prstGeom>
          </p:spPr>
          <p:txBody>
            <a:bodyPr lIns="50800" tIns="50800" rIns="50800" bIns="50800" rtlCol="0" anchor="ctr"/>
            <a:lstStyle/>
            <a:p>
              <a:pPr marL="561339" lvl="1" indent="-280669" algn="l">
                <a:lnSpc>
                  <a:spcPts val="2573"/>
                </a:lnSpc>
                <a:buFont typeface="Arial"/>
                <a:buChar char="•"/>
              </a:pPr>
              <a:r>
                <a:rPr lang="en-US" sz="2599" b="1">
                  <a:solidFill>
                    <a:srgbClr val="FFFFFF"/>
                  </a:solidFill>
                  <a:latin typeface="DM Sans Bold"/>
                  <a:ea typeface="DM Sans Bold"/>
                  <a:cs typeface="DM Sans Bold"/>
                  <a:sym typeface="DM Sans Bold"/>
                </a:rPr>
                <a:t>SELECT PIZZA_TYPES.CATEGORY, SUM(ORDER_DETAILS.QUANTITY) AS QUANTITY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FROM pizza_types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JOiN pizzas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ON pizza_types.pizza_type_id = pizzas.pizza_type_id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JOIN order_details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ON order_details.pizza_id = pizzas.pizza_id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GROUP BY pizza_types.category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ORDER BY quantity DESC;  </a:t>
              </a:r>
            </a:p>
          </p:txBody>
        </p:sp>
      </p:grpSp>
      <p:sp>
        <p:nvSpPr>
          <p:cNvPr id="17" name="Freeform 17"/>
          <p:cNvSpPr/>
          <p:nvPr/>
        </p:nvSpPr>
        <p:spPr>
          <a:xfrm>
            <a:off x="12202997" y="2827501"/>
            <a:ext cx="5056303" cy="2315999"/>
          </a:xfrm>
          <a:custGeom>
            <a:avLst/>
            <a:gdLst/>
            <a:ahLst/>
            <a:cxnLst/>
            <a:rect l="l" t="t" r="r" b="b"/>
            <a:pathLst>
              <a:path w="5056303" h="2315999">
                <a:moveTo>
                  <a:pt x="0" y="0"/>
                </a:moveTo>
                <a:lnTo>
                  <a:pt x="5056303" y="0"/>
                </a:lnTo>
                <a:lnTo>
                  <a:pt x="5056303" y="2315999"/>
                </a:lnTo>
                <a:lnTo>
                  <a:pt x="0" y="2315999"/>
                </a:lnTo>
                <a:lnTo>
                  <a:pt x="0" y="0"/>
                </a:lnTo>
                <a:close/>
              </a:path>
            </a:pathLst>
          </a:custGeom>
          <a:blipFill>
            <a:blip r:embed="rId7"/>
            <a:stretch>
              <a:fillRect/>
            </a:stretch>
          </a:blipFill>
          <a:ln w="38100" cap="sq">
            <a:solidFill>
              <a:srgbClr val="C53200"/>
            </a:solidFill>
            <a:prstDash val="solid"/>
            <a:miter/>
          </a:ln>
        </p:spPr>
      </p:sp>
      <p:sp>
        <p:nvSpPr>
          <p:cNvPr id="18" name="Freeform 18"/>
          <p:cNvSpPr/>
          <p:nvPr/>
        </p:nvSpPr>
        <p:spPr>
          <a:xfrm>
            <a:off x="13644037" y="7163685"/>
            <a:ext cx="3615263" cy="2264734"/>
          </a:xfrm>
          <a:custGeom>
            <a:avLst/>
            <a:gdLst/>
            <a:ahLst/>
            <a:cxnLst/>
            <a:rect l="l" t="t" r="r" b="b"/>
            <a:pathLst>
              <a:path w="3615263" h="2264734">
                <a:moveTo>
                  <a:pt x="0" y="0"/>
                </a:moveTo>
                <a:lnTo>
                  <a:pt x="3615263" y="0"/>
                </a:lnTo>
                <a:lnTo>
                  <a:pt x="3615263" y="2264734"/>
                </a:lnTo>
                <a:lnTo>
                  <a:pt x="0" y="2264734"/>
                </a:lnTo>
                <a:lnTo>
                  <a:pt x="0" y="0"/>
                </a:lnTo>
                <a:close/>
              </a:path>
            </a:pathLst>
          </a:custGeom>
          <a:blipFill>
            <a:blip r:embed="rId8"/>
            <a:stretch>
              <a:fillRect/>
            </a:stretch>
          </a:blipFill>
          <a:ln w="38100" cap="sq">
            <a:solidFill>
              <a:srgbClr val="C53200"/>
            </a:solidFill>
            <a:prstDash val="solid"/>
            <a:miter/>
          </a:ln>
        </p:spPr>
      </p:sp>
      <p:sp>
        <p:nvSpPr>
          <p:cNvPr id="19" name="TextBox 19"/>
          <p:cNvSpPr txBox="1"/>
          <p:nvPr/>
        </p:nvSpPr>
        <p:spPr>
          <a:xfrm>
            <a:off x="1796405" y="1189963"/>
            <a:ext cx="11647190" cy="437388"/>
          </a:xfrm>
          <a:prstGeom prst="rect">
            <a:avLst/>
          </a:prstGeom>
        </p:spPr>
        <p:txBody>
          <a:bodyPr lIns="0" tIns="0" rIns="0" bIns="0" rtlCol="0" anchor="t">
            <a:spAutoFit/>
          </a:bodyPr>
          <a:lstStyle/>
          <a:p>
            <a:pPr algn="l">
              <a:lnSpc>
                <a:spcPts val="3276"/>
              </a:lnSpc>
            </a:pPr>
            <a:r>
              <a:rPr lang="en-US" sz="3600" b="1" spc="-25">
                <a:solidFill>
                  <a:srgbClr val="C53200"/>
                </a:solidFill>
                <a:latin typeface="DM Sans Bold"/>
                <a:ea typeface="DM Sans Bold"/>
                <a:cs typeface="DM Sans Bold"/>
                <a:sym typeface="DM Sans Bold"/>
              </a:rPr>
              <a:t>TOP 5 MOST ORDERED PIZZA TYPES</a:t>
            </a:r>
          </a:p>
        </p:txBody>
      </p:sp>
      <p:sp>
        <p:nvSpPr>
          <p:cNvPr id="20" name="TextBox 20"/>
          <p:cNvSpPr txBox="1"/>
          <p:nvPr/>
        </p:nvSpPr>
        <p:spPr>
          <a:xfrm>
            <a:off x="1796405" y="5350193"/>
            <a:ext cx="10310811" cy="613411"/>
          </a:xfrm>
          <a:prstGeom prst="rect">
            <a:avLst/>
          </a:prstGeom>
        </p:spPr>
        <p:txBody>
          <a:bodyPr lIns="0" tIns="0" rIns="0" bIns="0" rtlCol="0" anchor="t">
            <a:spAutoFit/>
          </a:bodyPr>
          <a:lstStyle/>
          <a:p>
            <a:pPr algn="l">
              <a:lnSpc>
                <a:spcPts val="5039"/>
              </a:lnSpc>
              <a:spcBef>
                <a:spcPct val="0"/>
              </a:spcBef>
            </a:pPr>
            <a:r>
              <a:rPr lang="en-US" sz="3599" b="1">
                <a:solidFill>
                  <a:srgbClr val="C53200"/>
                </a:solidFill>
                <a:latin typeface="DM Sans Bold"/>
                <a:ea typeface="DM Sans Bold"/>
                <a:cs typeface="DM Sans Bold"/>
                <a:sym typeface="DM Sans Bold"/>
              </a:rPr>
              <a:t>CATEGORY-WISE DISTRIBUTION OF PIZZAS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9587380"/>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48000" y="9588160"/>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096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144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192000" y="9589718"/>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240000" y="9590497"/>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28700" y="1028700"/>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524000" y="1806613"/>
            <a:ext cx="13398076" cy="1643350"/>
            <a:chOff x="0" y="0"/>
            <a:chExt cx="3528711" cy="432816"/>
          </a:xfrm>
        </p:grpSpPr>
        <p:sp>
          <p:nvSpPr>
            <p:cNvPr id="11" name="Freeform 11"/>
            <p:cNvSpPr/>
            <p:nvPr/>
          </p:nvSpPr>
          <p:spPr>
            <a:xfrm>
              <a:off x="0" y="0"/>
              <a:ext cx="3528711" cy="432816"/>
            </a:xfrm>
            <a:custGeom>
              <a:avLst/>
              <a:gdLst/>
              <a:ahLst/>
              <a:cxnLst/>
              <a:rect l="l" t="t" r="r" b="b"/>
              <a:pathLst>
                <a:path w="3528711" h="432816">
                  <a:moveTo>
                    <a:pt x="29470" y="0"/>
                  </a:moveTo>
                  <a:lnTo>
                    <a:pt x="3499241" y="0"/>
                  </a:lnTo>
                  <a:cubicBezTo>
                    <a:pt x="3515517" y="0"/>
                    <a:pt x="3528711" y="13194"/>
                    <a:pt x="3528711" y="29470"/>
                  </a:cubicBezTo>
                  <a:lnTo>
                    <a:pt x="3528711" y="403347"/>
                  </a:lnTo>
                  <a:cubicBezTo>
                    <a:pt x="3528711" y="419622"/>
                    <a:pt x="3515517" y="432816"/>
                    <a:pt x="3499241" y="432816"/>
                  </a:cubicBezTo>
                  <a:lnTo>
                    <a:pt x="29470" y="432816"/>
                  </a:lnTo>
                  <a:cubicBezTo>
                    <a:pt x="13194" y="432816"/>
                    <a:pt x="0" y="419622"/>
                    <a:pt x="0" y="403347"/>
                  </a:cubicBezTo>
                  <a:lnTo>
                    <a:pt x="0" y="29470"/>
                  </a:lnTo>
                  <a:cubicBezTo>
                    <a:pt x="0" y="13194"/>
                    <a:pt x="13194" y="0"/>
                    <a:pt x="29470" y="0"/>
                  </a:cubicBezTo>
                  <a:close/>
                </a:path>
              </a:pathLst>
            </a:custGeom>
            <a:solidFill>
              <a:srgbClr val="AA2F05"/>
            </a:solidFill>
          </p:spPr>
        </p:sp>
        <p:sp>
          <p:nvSpPr>
            <p:cNvPr id="12" name="TextBox 12"/>
            <p:cNvSpPr txBox="1"/>
            <p:nvPr/>
          </p:nvSpPr>
          <p:spPr>
            <a:xfrm>
              <a:off x="0" y="57150"/>
              <a:ext cx="3528711" cy="375666"/>
            </a:xfrm>
            <a:prstGeom prst="rect">
              <a:avLst/>
            </a:prstGeom>
          </p:spPr>
          <p:txBody>
            <a:bodyPr lIns="50800" tIns="50800" rIns="50800" bIns="50800" rtlCol="0" anchor="ctr"/>
            <a:lstStyle/>
            <a:p>
              <a:pPr marL="561339" lvl="1" indent="-280669" algn="l">
                <a:lnSpc>
                  <a:spcPts val="2573"/>
                </a:lnSpc>
                <a:buFont typeface="Arial"/>
                <a:buChar char="•"/>
              </a:pPr>
              <a:r>
                <a:rPr lang="en-US" sz="2599" b="1">
                  <a:solidFill>
                    <a:srgbClr val="FFFFFF"/>
                  </a:solidFill>
                  <a:latin typeface="DM Sans Bold"/>
                  <a:ea typeface="DM Sans Bold"/>
                  <a:cs typeface="DM Sans Bold"/>
                  <a:sym typeface="DM Sans Bold"/>
                </a:rPr>
                <a:t>SELECT HOUR(ORDER_TIME) AS HOUR, COUNT(ORDER_ID) AS ORDER_COUNT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FROM orders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GROUP BY HOUR(order_time);  </a:t>
              </a:r>
            </a:p>
          </p:txBody>
        </p:sp>
      </p:grpSp>
      <p:sp>
        <p:nvSpPr>
          <p:cNvPr id="13" name="Freeform 13"/>
          <p:cNvSpPr/>
          <p:nvPr/>
        </p:nvSpPr>
        <p:spPr>
          <a:xfrm>
            <a:off x="1028700" y="4596764"/>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529662" y="5506146"/>
            <a:ext cx="14916414" cy="2972315"/>
            <a:chOff x="0" y="0"/>
            <a:chExt cx="3928603" cy="782832"/>
          </a:xfrm>
        </p:grpSpPr>
        <p:sp>
          <p:nvSpPr>
            <p:cNvPr id="15" name="Freeform 15"/>
            <p:cNvSpPr/>
            <p:nvPr/>
          </p:nvSpPr>
          <p:spPr>
            <a:xfrm>
              <a:off x="0" y="0"/>
              <a:ext cx="3928603" cy="782832"/>
            </a:xfrm>
            <a:custGeom>
              <a:avLst/>
              <a:gdLst/>
              <a:ahLst/>
              <a:cxnLst/>
              <a:rect l="l" t="t" r="r" b="b"/>
              <a:pathLst>
                <a:path w="3928603" h="782832">
                  <a:moveTo>
                    <a:pt x="26470" y="0"/>
                  </a:moveTo>
                  <a:lnTo>
                    <a:pt x="3902133" y="0"/>
                  </a:lnTo>
                  <a:cubicBezTo>
                    <a:pt x="3909153" y="0"/>
                    <a:pt x="3915886" y="2789"/>
                    <a:pt x="3920850" y="7753"/>
                  </a:cubicBezTo>
                  <a:cubicBezTo>
                    <a:pt x="3925814" y="12717"/>
                    <a:pt x="3928603" y="19450"/>
                    <a:pt x="3928603" y="26470"/>
                  </a:cubicBezTo>
                  <a:lnTo>
                    <a:pt x="3928603" y="756362"/>
                  </a:lnTo>
                  <a:cubicBezTo>
                    <a:pt x="3928603" y="763382"/>
                    <a:pt x="3925814" y="770115"/>
                    <a:pt x="3920850" y="775079"/>
                  </a:cubicBezTo>
                  <a:cubicBezTo>
                    <a:pt x="3915886" y="780043"/>
                    <a:pt x="3909153" y="782832"/>
                    <a:pt x="3902133" y="782832"/>
                  </a:cubicBezTo>
                  <a:lnTo>
                    <a:pt x="26470" y="782832"/>
                  </a:lnTo>
                  <a:cubicBezTo>
                    <a:pt x="19450" y="782832"/>
                    <a:pt x="12717" y="780043"/>
                    <a:pt x="7753" y="775079"/>
                  </a:cubicBezTo>
                  <a:cubicBezTo>
                    <a:pt x="2789" y="770115"/>
                    <a:pt x="0" y="763382"/>
                    <a:pt x="0" y="756362"/>
                  </a:cubicBezTo>
                  <a:lnTo>
                    <a:pt x="0" y="26470"/>
                  </a:lnTo>
                  <a:cubicBezTo>
                    <a:pt x="0" y="19450"/>
                    <a:pt x="2789" y="12717"/>
                    <a:pt x="7753" y="7753"/>
                  </a:cubicBezTo>
                  <a:cubicBezTo>
                    <a:pt x="12717" y="2789"/>
                    <a:pt x="19450" y="0"/>
                    <a:pt x="26470" y="0"/>
                  </a:cubicBezTo>
                  <a:close/>
                </a:path>
              </a:pathLst>
            </a:custGeom>
            <a:solidFill>
              <a:srgbClr val="AA2F05"/>
            </a:solidFill>
          </p:spPr>
        </p:sp>
        <p:sp>
          <p:nvSpPr>
            <p:cNvPr id="16" name="TextBox 16"/>
            <p:cNvSpPr txBox="1"/>
            <p:nvPr/>
          </p:nvSpPr>
          <p:spPr>
            <a:xfrm>
              <a:off x="0" y="57150"/>
              <a:ext cx="3928603" cy="725682"/>
            </a:xfrm>
            <a:prstGeom prst="rect">
              <a:avLst/>
            </a:prstGeom>
          </p:spPr>
          <p:txBody>
            <a:bodyPr lIns="50800" tIns="50800" rIns="50800" bIns="50800" rtlCol="0" anchor="ctr"/>
            <a:lstStyle/>
            <a:p>
              <a:pPr marL="561339" lvl="1" indent="-280669" algn="l">
                <a:lnSpc>
                  <a:spcPts val="2573"/>
                </a:lnSpc>
                <a:buFont typeface="Arial"/>
                <a:buChar char="•"/>
              </a:pPr>
              <a:r>
                <a:rPr lang="en-US" sz="2599" b="1">
                  <a:solidFill>
                    <a:srgbClr val="FFFFFF"/>
                  </a:solidFill>
                  <a:latin typeface="DM Sans Bold"/>
                  <a:ea typeface="DM Sans Bold"/>
                  <a:cs typeface="DM Sans Bold"/>
                  <a:sym typeface="DM Sans Bold"/>
                </a:rPr>
                <a:t>SELECT ROUND(AVG(QUANTITY), 2) AS AVERAGE_ORDER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FROM (  </a:t>
              </a:r>
            </a:p>
            <a:p>
              <a:pPr algn="l">
                <a:lnSpc>
                  <a:spcPts val="2573"/>
                </a:lnSpc>
              </a:pPr>
              <a:r>
                <a:rPr lang="en-US" sz="2599" b="1">
                  <a:solidFill>
                    <a:srgbClr val="FFFFFF"/>
                  </a:solidFill>
                  <a:latin typeface="DM Sans Bold"/>
                  <a:ea typeface="DM Sans Bold"/>
                  <a:cs typeface="DM Sans Bold"/>
                  <a:sym typeface="DM Sans Bold"/>
                </a:rPr>
                <a:t>      SELECT orders.order_date, SUM(order_details.quantity) AS quantity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FROM orders  </a:t>
              </a:r>
            </a:p>
            <a:p>
              <a:pPr algn="l">
                <a:lnSpc>
                  <a:spcPts val="2573"/>
                </a:lnSpc>
              </a:pPr>
              <a:r>
                <a:rPr lang="en-US" sz="2599" b="1">
                  <a:solidFill>
                    <a:srgbClr val="FFFFFF"/>
                  </a:solidFill>
                  <a:latin typeface="DM Sans Bold"/>
                  <a:ea typeface="DM Sans Bold"/>
                  <a:cs typeface="DM Sans Bold"/>
                  <a:sym typeface="DM Sans Bold"/>
                </a:rPr>
                <a:t>      JOIN order_details  </a:t>
              </a:r>
            </a:p>
            <a:p>
              <a:pPr algn="l">
                <a:lnSpc>
                  <a:spcPts val="2573"/>
                </a:lnSpc>
              </a:pPr>
              <a:r>
                <a:rPr lang="en-US" sz="2599" b="1">
                  <a:solidFill>
                    <a:srgbClr val="FFFFFF"/>
                  </a:solidFill>
                  <a:latin typeface="DM Sans Bold"/>
                  <a:ea typeface="DM Sans Bold"/>
                  <a:cs typeface="DM Sans Bold"/>
                  <a:sym typeface="DM Sans Bold"/>
                </a:rPr>
                <a:t>     ON orders.order_id = order_details.order_id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GROUP BY orders.order_date) AS order_quantity;  </a:t>
              </a:r>
            </a:p>
          </p:txBody>
        </p:sp>
      </p:grpSp>
      <p:sp>
        <p:nvSpPr>
          <p:cNvPr id="17" name="Freeform 17"/>
          <p:cNvSpPr/>
          <p:nvPr/>
        </p:nvSpPr>
        <p:spPr>
          <a:xfrm>
            <a:off x="14546405" y="585467"/>
            <a:ext cx="2939984" cy="4558033"/>
          </a:xfrm>
          <a:custGeom>
            <a:avLst/>
            <a:gdLst/>
            <a:ahLst/>
            <a:cxnLst/>
            <a:rect l="l" t="t" r="r" b="b"/>
            <a:pathLst>
              <a:path w="2939984" h="4558033">
                <a:moveTo>
                  <a:pt x="0" y="0"/>
                </a:moveTo>
                <a:lnTo>
                  <a:pt x="2939983" y="0"/>
                </a:lnTo>
                <a:lnTo>
                  <a:pt x="2939983" y="4558033"/>
                </a:lnTo>
                <a:lnTo>
                  <a:pt x="0" y="4558033"/>
                </a:lnTo>
                <a:lnTo>
                  <a:pt x="0" y="0"/>
                </a:lnTo>
                <a:close/>
              </a:path>
            </a:pathLst>
          </a:custGeom>
          <a:blipFill>
            <a:blip r:embed="rId7"/>
            <a:stretch>
              <a:fillRect l="-8021"/>
            </a:stretch>
          </a:blipFill>
          <a:ln w="38100" cap="sq">
            <a:solidFill>
              <a:srgbClr val="C53200"/>
            </a:solidFill>
            <a:prstDash val="solid"/>
            <a:miter/>
          </a:ln>
        </p:spPr>
      </p:sp>
      <p:sp>
        <p:nvSpPr>
          <p:cNvPr id="18" name="Freeform 18"/>
          <p:cNvSpPr/>
          <p:nvPr/>
        </p:nvSpPr>
        <p:spPr>
          <a:xfrm>
            <a:off x="13977132" y="7599621"/>
            <a:ext cx="3509256" cy="1140407"/>
          </a:xfrm>
          <a:custGeom>
            <a:avLst/>
            <a:gdLst/>
            <a:ahLst/>
            <a:cxnLst/>
            <a:rect l="l" t="t" r="r" b="b"/>
            <a:pathLst>
              <a:path w="3509256" h="1140407">
                <a:moveTo>
                  <a:pt x="0" y="0"/>
                </a:moveTo>
                <a:lnTo>
                  <a:pt x="3509256" y="0"/>
                </a:lnTo>
                <a:lnTo>
                  <a:pt x="3509256" y="1140407"/>
                </a:lnTo>
                <a:lnTo>
                  <a:pt x="0" y="1140407"/>
                </a:lnTo>
                <a:lnTo>
                  <a:pt x="0" y="0"/>
                </a:lnTo>
                <a:close/>
              </a:path>
            </a:pathLst>
          </a:custGeom>
          <a:blipFill>
            <a:blip r:embed="rId8"/>
            <a:stretch>
              <a:fillRect l="-9366" r="-51263" b="-30076"/>
            </a:stretch>
          </a:blipFill>
          <a:ln w="38100" cap="sq">
            <a:solidFill>
              <a:srgbClr val="C53200"/>
            </a:solidFill>
            <a:prstDash val="solid"/>
            <a:miter/>
          </a:ln>
        </p:spPr>
      </p:sp>
      <p:sp>
        <p:nvSpPr>
          <p:cNvPr id="19" name="TextBox 19"/>
          <p:cNvSpPr txBox="1"/>
          <p:nvPr/>
        </p:nvSpPr>
        <p:spPr>
          <a:xfrm>
            <a:off x="1796405" y="1189963"/>
            <a:ext cx="11647190" cy="437388"/>
          </a:xfrm>
          <a:prstGeom prst="rect">
            <a:avLst/>
          </a:prstGeom>
        </p:spPr>
        <p:txBody>
          <a:bodyPr lIns="0" tIns="0" rIns="0" bIns="0" rtlCol="0" anchor="t">
            <a:spAutoFit/>
          </a:bodyPr>
          <a:lstStyle/>
          <a:p>
            <a:pPr algn="l">
              <a:lnSpc>
                <a:spcPts val="3276"/>
              </a:lnSpc>
            </a:pPr>
            <a:r>
              <a:rPr lang="en-US" sz="3600" b="1" spc="-25">
                <a:solidFill>
                  <a:srgbClr val="C53200"/>
                </a:solidFill>
                <a:latin typeface="DM Sans Bold"/>
                <a:ea typeface="DM Sans Bold"/>
                <a:cs typeface="DM Sans Bold"/>
                <a:sym typeface="DM Sans Bold"/>
              </a:rPr>
              <a:t>DISTRIBUTION OF ORDERS BY HOUR</a:t>
            </a:r>
          </a:p>
        </p:txBody>
      </p:sp>
      <p:sp>
        <p:nvSpPr>
          <p:cNvPr id="20" name="TextBox 20"/>
          <p:cNvSpPr txBox="1"/>
          <p:nvPr/>
        </p:nvSpPr>
        <p:spPr>
          <a:xfrm>
            <a:off x="1796405" y="4530089"/>
            <a:ext cx="10310811" cy="613411"/>
          </a:xfrm>
          <a:prstGeom prst="rect">
            <a:avLst/>
          </a:prstGeom>
        </p:spPr>
        <p:txBody>
          <a:bodyPr lIns="0" tIns="0" rIns="0" bIns="0" rtlCol="0" anchor="t">
            <a:spAutoFit/>
          </a:bodyPr>
          <a:lstStyle/>
          <a:p>
            <a:pPr algn="l">
              <a:lnSpc>
                <a:spcPts val="5039"/>
              </a:lnSpc>
              <a:spcBef>
                <a:spcPct val="0"/>
              </a:spcBef>
            </a:pPr>
            <a:r>
              <a:rPr lang="en-US" sz="3599" b="1">
                <a:solidFill>
                  <a:srgbClr val="C53200"/>
                </a:solidFill>
                <a:latin typeface="DM Sans Bold"/>
                <a:ea typeface="DM Sans Bold"/>
                <a:cs typeface="DM Sans Bold"/>
                <a:sym typeface="DM Sans Bold"/>
              </a:rPr>
              <a:t>AVERAGE PIZZAS ORDERED PER DAY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0" y="9587380"/>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048000" y="9588160"/>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6096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144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192000" y="9589718"/>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5240000" y="9590497"/>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28700" y="1028700"/>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524000" y="1806613"/>
            <a:ext cx="15240000" cy="3756268"/>
            <a:chOff x="0" y="0"/>
            <a:chExt cx="4013827" cy="989305"/>
          </a:xfrm>
        </p:grpSpPr>
        <p:sp>
          <p:nvSpPr>
            <p:cNvPr id="11" name="Freeform 11"/>
            <p:cNvSpPr/>
            <p:nvPr/>
          </p:nvSpPr>
          <p:spPr>
            <a:xfrm>
              <a:off x="0" y="0"/>
              <a:ext cx="4013827" cy="989305"/>
            </a:xfrm>
            <a:custGeom>
              <a:avLst/>
              <a:gdLst/>
              <a:ahLst/>
              <a:cxnLst/>
              <a:rect l="l" t="t" r="r" b="b"/>
              <a:pathLst>
                <a:path w="4013827" h="989305">
                  <a:moveTo>
                    <a:pt x="25908" y="0"/>
                  </a:moveTo>
                  <a:lnTo>
                    <a:pt x="3987919" y="0"/>
                  </a:lnTo>
                  <a:cubicBezTo>
                    <a:pt x="4002228" y="0"/>
                    <a:pt x="4013827" y="11599"/>
                    <a:pt x="4013827" y="25908"/>
                  </a:cubicBezTo>
                  <a:lnTo>
                    <a:pt x="4013827" y="963397"/>
                  </a:lnTo>
                  <a:cubicBezTo>
                    <a:pt x="4013827" y="970268"/>
                    <a:pt x="4011097" y="976858"/>
                    <a:pt x="4006239" y="981717"/>
                  </a:cubicBezTo>
                  <a:cubicBezTo>
                    <a:pt x="4001380" y="986576"/>
                    <a:pt x="3994790" y="989305"/>
                    <a:pt x="3987919" y="989305"/>
                  </a:cubicBezTo>
                  <a:lnTo>
                    <a:pt x="25908" y="989305"/>
                  </a:lnTo>
                  <a:cubicBezTo>
                    <a:pt x="19037" y="989305"/>
                    <a:pt x="12447" y="986576"/>
                    <a:pt x="7588" y="981717"/>
                  </a:cubicBezTo>
                  <a:cubicBezTo>
                    <a:pt x="2730" y="976858"/>
                    <a:pt x="0" y="970268"/>
                    <a:pt x="0" y="963397"/>
                  </a:cubicBezTo>
                  <a:lnTo>
                    <a:pt x="0" y="25908"/>
                  </a:lnTo>
                  <a:cubicBezTo>
                    <a:pt x="0" y="11599"/>
                    <a:pt x="11599" y="0"/>
                    <a:pt x="25908" y="0"/>
                  </a:cubicBezTo>
                  <a:close/>
                </a:path>
              </a:pathLst>
            </a:custGeom>
            <a:solidFill>
              <a:srgbClr val="AA2F05"/>
            </a:solidFill>
          </p:spPr>
        </p:sp>
        <p:sp>
          <p:nvSpPr>
            <p:cNvPr id="12" name="TextBox 12"/>
            <p:cNvSpPr txBox="1"/>
            <p:nvPr/>
          </p:nvSpPr>
          <p:spPr>
            <a:xfrm>
              <a:off x="0" y="57150"/>
              <a:ext cx="4013827" cy="932155"/>
            </a:xfrm>
            <a:prstGeom prst="rect">
              <a:avLst/>
            </a:prstGeom>
          </p:spPr>
          <p:txBody>
            <a:bodyPr lIns="50800" tIns="50800" rIns="50800" bIns="50800" rtlCol="0" anchor="ctr"/>
            <a:lstStyle/>
            <a:p>
              <a:pPr marL="561339" lvl="1" indent="-280669" algn="l">
                <a:lnSpc>
                  <a:spcPts val="2573"/>
                </a:lnSpc>
                <a:buFont typeface="Arial"/>
                <a:buChar char="•"/>
              </a:pPr>
              <a:r>
                <a:rPr lang="en-US" sz="2599" b="1">
                  <a:solidFill>
                    <a:srgbClr val="FFFFFF"/>
                  </a:solidFill>
                  <a:latin typeface="DM Sans Bold"/>
                  <a:ea typeface="DM Sans Bold"/>
                  <a:cs typeface="DM Sans Bold"/>
                  <a:sym typeface="DM Sans Bold"/>
                </a:rPr>
                <a:t>SELECT PIZZA_TYPES.NAME, SUM(ORDER_DETAILS.QUANTITY * PIZZAS.PRICE) AS REVENUE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FROM pizza_types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JOIN pizzas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ON pizzas.pizza_type_id = pizza_types.pizza_type_id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JOIN order_details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ON order_details.pizza_id = pizzas.pizza_id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GROUP BY pizza_types.name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ORDER BY revenue DESC  </a:t>
              </a:r>
            </a:p>
            <a:p>
              <a:pPr algn="l">
                <a:lnSpc>
                  <a:spcPts val="2573"/>
                </a:lnSpc>
              </a:pPr>
              <a:r>
                <a:rPr lang="en-US" sz="2599">
                  <a:solidFill>
                    <a:srgbClr val="FFFFFF"/>
                  </a:solidFill>
                  <a:latin typeface="DM Sans"/>
                  <a:ea typeface="DM Sans"/>
                  <a:cs typeface="DM Sans"/>
                  <a:sym typeface="DM Sans"/>
                </a:rPr>
                <a:t>      </a:t>
              </a:r>
              <a:r>
                <a:rPr lang="en-US" sz="2599" b="1">
                  <a:solidFill>
                    <a:srgbClr val="FFFFFF"/>
                  </a:solidFill>
                  <a:latin typeface="DM Sans Bold"/>
                  <a:ea typeface="DM Sans Bold"/>
                  <a:cs typeface="DM Sans Bold"/>
                  <a:sym typeface="DM Sans Bold"/>
                </a:rPr>
                <a:t>LIMIT 3;  </a:t>
              </a:r>
            </a:p>
          </p:txBody>
        </p:sp>
      </p:grpSp>
      <p:sp>
        <p:nvSpPr>
          <p:cNvPr id="13" name="Freeform 13"/>
          <p:cNvSpPr/>
          <p:nvPr/>
        </p:nvSpPr>
        <p:spPr>
          <a:xfrm>
            <a:off x="6484558" y="6055550"/>
            <a:ext cx="5846203" cy="1875668"/>
          </a:xfrm>
          <a:custGeom>
            <a:avLst/>
            <a:gdLst/>
            <a:ahLst/>
            <a:cxnLst/>
            <a:rect l="l" t="t" r="r" b="b"/>
            <a:pathLst>
              <a:path w="5846203" h="1875668">
                <a:moveTo>
                  <a:pt x="0" y="0"/>
                </a:moveTo>
                <a:lnTo>
                  <a:pt x="5846203" y="0"/>
                </a:lnTo>
                <a:lnTo>
                  <a:pt x="5846203" y="1875668"/>
                </a:lnTo>
                <a:lnTo>
                  <a:pt x="0" y="1875668"/>
                </a:lnTo>
                <a:lnTo>
                  <a:pt x="0" y="0"/>
                </a:lnTo>
                <a:close/>
              </a:path>
            </a:pathLst>
          </a:custGeom>
          <a:blipFill>
            <a:blip r:embed="rId7"/>
            <a:stretch>
              <a:fillRect l="-17868" r="-56652"/>
            </a:stretch>
          </a:blipFill>
          <a:ln w="38100" cap="sq">
            <a:solidFill>
              <a:srgbClr val="C53200"/>
            </a:solidFill>
            <a:prstDash val="solid"/>
            <a:miter/>
          </a:ln>
        </p:spPr>
      </p:sp>
      <p:sp>
        <p:nvSpPr>
          <p:cNvPr id="14" name="TextBox 14"/>
          <p:cNvSpPr txBox="1"/>
          <p:nvPr/>
        </p:nvSpPr>
        <p:spPr>
          <a:xfrm>
            <a:off x="1796405" y="1189963"/>
            <a:ext cx="11647190" cy="437388"/>
          </a:xfrm>
          <a:prstGeom prst="rect">
            <a:avLst/>
          </a:prstGeom>
        </p:spPr>
        <p:txBody>
          <a:bodyPr lIns="0" tIns="0" rIns="0" bIns="0" rtlCol="0" anchor="t">
            <a:spAutoFit/>
          </a:bodyPr>
          <a:lstStyle/>
          <a:p>
            <a:pPr algn="l">
              <a:lnSpc>
                <a:spcPts val="3276"/>
              </a:lnSpc>
            </a:pPr>
            <a:r>
              <a:rPr lang="en-US" sz="3600" b="1" spc="-25">
                <a:solidFill>
                  <a:srgbClr val="C53200"/>
                </a:solidFill>
                <a:latin typeface="DM Sans Bold"/>
                <a:ea typeface="DM Sans Bold"/>
                <a:cs typeface="DM Sans Bold"/>
                <a:sym typeface="DM Sans Bold"/>
              </a:rPr>
              <a:t>TOP 3 PIZZA TYPES BY REVENUE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7077481" y="701130"/>
            <a:ext cx="500962" cy="655139"/>
          </a:xfrm>
          <a:custGeom>
            <a:avLst/>
            <a:gdLst/>
            <a:ahLst/>
            <a:cxnLst/>
            <a:rect l="l" t="t" r="r" b="b"/>
            <a:pathLst>
              <a:path w="500962" h="655139">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9587380"/>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3048000" y="9588160"/>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096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9144000" y="9588939"/>
            <a:ext cx="3048000" cy="2205644"/>
          </a:xfrm>
          <a:custGeom>
            <a:avLst/>
            <a:gdLst/>
            <a:ahLst/>
            <a:cxnLst/>
            <a:rect l="l" t="t" r="r" b="b"/>
            <a:pathLst>
              <a:path w="3048000" h="2205644">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2192000" y="9589718"/>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5240000" y="9590497"/>
            <a:ext cx="3048000" cy="2205644"/>
          </a:xfrm>
          <a:custGeom>
            <a:avLst/>
            <a:gdLst/>
            <a:ahLst/>
            <a:cxnLst/>
            <a:rect l="l" t="t" r="r" b="b"/>
            <a:pathLst>
              <a:path w="3048000" h="2205644">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24000" y="2511276"/>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3320405" y="1074381"/>
            <a:ext cx="11647190" cy="716177"/>
          </a:xfrm>
          <a:prstGeom prst="rect">
            <a:avLst/>
          </a:prstGeom>
        </p:spPr>
        <p:txBody>
          <a:bodyPr lIns="0" tIns="0" rIns="0" bIns="0" rtlCol="0" anchor="t">
            <a:spAutoFit/>
          </a:bodyPr>
          <a:lstStyle/>
          <a:p>
            <a:pPr algn="ctr">
              <a:lnSpc>
                <a:spcPts val="5222"/>
              </a:lnSpc>
            </a:pPr>
            <a:r>
              <a:rPr lang="en-US" sz="5738" b="1" spc="-40">
                <a:solidFill>
                  <a:srgbClr val="C53200"/>
                </a:solidFill>
                <a:latin typeface="DM Sans Bold"/>
                <a:ea typeface="DM Sans Bold"/>
                <a:cs typeface="DM Sans Bold"/>
                <a:sym typeface="DM Sans Bold"/>
              </a:rPr>
              <a:t>CONCLUSION</a:t>
            </a:r>
          </a:p>
        </p:txBody>
      </p:sp>
      <p:sp>
        <p:nvSpPr>
          <p:cNvPr id="12" name="Freeform 12"/>
          <p:cNvSpPr/>
          <p:nvPr/>
        </p:nvSpPr>
        <p:spPr>
          <a:xfrm>
            <a:off x="1524000" y="4026207"/>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524000" y="5538596"/>
            <a:ext cx="500962" cy="655139"/>
          </a:xfrm>
          <a:custGeom>
            <a:avLst/>
            <a:gdLst/>
            <a:ahLst/>
            <a:cxnLst/>
            <a:rect l="l" t="t" r="r" b="b"/>
            <a:pathLst>
              <a:path w="500962" h="655139">
                <a:moveTo>
                  <a:pt x="0" y="0"/>
                </a:moveTo>
                <a:lnTo>
                  <a:pt x="500962" y="0"/>
                </a:lnTo>
                <a:lnTo>
                  <a:pt x="500962" y="655139"/>
                </a:lnTo>
                <a:lnTo>
                  <a:pt x="0" y="6551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524000" y="7050985"/>
            <a:ext cx="581912" cy="761002"/>
          </a:xfrm>
          <a:custGeom>
            <a:avLst/>
            <a:gdLst/>
            <a:ahLst/>
            <a:cxnLst/>
            <a:rect l="l" t="t" r="r" b="b"/>
            <a:pathLst>
              <a:path w="581912" h="761002">
                <a:moveTo>
                  <a:pt x="0" y="0"/>
                </a:moveTo>
                <a:lnTo>
                  <a:pt x="581912" y="0"/>
                </a:lnTo>
                <a:lnTo>
                  <a:pt x="581912" y="761002"/>
                </a:lnTo>
                <a:lnTo>
                  <a:pt x="0" y="7610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2387242" y="2463651"/>
            <a:ext cx="15621986" cy="931545"/>
          </a:xfrm>
          <a:prstGeom prst="rect">
            <a:avLst/>
          </a:prstGeom>
        </p:spPr>
        <p:txBody>
          <a:bodyPr lIns="0" tIns="0" rIns="0" bIns="0" rtlCol="0" anchor="t">
            <a:spAutoFit/>
          </a:bodyPr>
          <a:lstStyle/>
          <a:p>
            <a:pPr algn="l">
              <a:lnSpc>
                <a:spcPts val="3779"/>
              </a:lnSpc>
              <a:spcBef>
                <a:spcPct val="0"/>
              </a:spcBef>
            </a:pPr>
            <a:r>
              <a:rPr lang="en-US" sz="2699" b="1">
                <a:solidFill>
                  <a:srgbClr val="C53200"/>
                </a:solidFill>
                <a:latin typeface="DM Sans Bold"/>
                <a:ea typeface="DM Sans Bold"/>
                <a:cs typeface="DM Sans Bold"/>
                <a:sym typeface="DM Sans Bold"/>
              </a:rPr>
              <a:t>THE TOTAL NUMBER OF ORDERS AND REVENUE SHOWCASE THE BUSINESS'S SCALE AND PROFITABILITY.</a:t>
            </a:r>
          </a:p>
        </p:txBody>
      </p:sp>
      <p:sp>
        <p:nvSpPr>
          <p:cNvPr id="16" name="TextBox 16"/>
          <p:cNvSpPr txBox="1"/>
          <p:nvPr/>
        </p:nvSpPr>
        <p:spPr>
          <a:xfrm>
            <a:off x="2486618" y="3978582"/>
            <a:ext cx="14590863" cy="931545"/>
          </a:xfrm>
          <a:prstGeom prst="rect">
            <a:avLst/>
          </a:prstGeom>
        </p:spPr>
        <p:txBody>
          <a:bodyPr lIns="0" tIns="0" rIns="0" bIns="0" rtlCol="0" anchor="t">
            <a:spAutoFit/>
          </a:bodyPr>
          <a:lstStyle/>
          <a:p>
            <a:pPr algn="l">
              <a:lnSpc>
                <a:spcPts val="3779"/>
              </a:lnSpc>
              <a:spcBef>
                <a:spcPct val="0"/>
              </a:spcBef>
            </a:pPr>
            <a:r>
              <a:rPr lang="en-US" sz="2699" b="1">
                <a:solidFill>
                  <a:srgbClr val="C53200"/>
                </a:solidFill>
                <a:latin typeface="DM Sans Bold"/>
                <a:ea typeface="DM Sans Bold"/>
                <a:cs typeface="DM Sans Bold"/>
                <a:sym typeface="DM Sans Bold"/>
              </a:rPr>
              <a:t>POPULAR PIZZA SIZES AND TYPES INDICATE CUSTOMER PREFERENCES AND INFLUENCE INVENTORY MANAGEMENT.</a:t>
            </a:r>
          </a:p>
        </p:txBody>
      </p:sp>
      <p:sp>
        <p:nvSpPr>
          <p:cNvPr id="17" name="TextBox 17"/>
          <p:cNvSpPr txBox="1"/>
          <p:nvPr/>
        </p:nvSpPr>
        <p:spPr>
          <a:xfrm>
            <a:off x="2486618" y="5491152"/>
            <a:ext cx="14772682" cy="931545"/>
          </a:xfrm>
          <a:prstGeom prst="rect">
            <a:avLst/>
          </a:prstGeom>
        </p:spPr>
        <p:txBody>
          <a:bodyPr lIns="0" tIns="0" rIns="0" bIns="0" rtlCol="0" anchor="t">
            <a:spAutoFit/>
          </a:bodyPr>
          <a:lstStyle/>
          <a:p>
            <a:pPr algn="l">
              <a:lnSpc>
                <a:spcPts val="3779"/>
              </a:lnSpc>
              <a:spcBef>
                <a:spcPct val="0"/>
              </a:spcBef>
            </a:pPr>
            <a:r>
              <a:rPr lang="en-US" sz="2699" b="1">
                <a:solidFill>
                  <a:srgbClr val="C53200"/>
                </a:solidFill>
                <a:latin typeface="DM Sans Bold"/>
                <a:ea typeface="DM Sans Bold"/>
                <a:cs typeface="DM Sans Bold"/>
                <a:sym typeface="DM Sans Bold"/>
              </a:rPr>
              <a:t>UNDERSTANDING ORDER PATTERNS BY TIME AND DAY CAN OPTIMIZE OPERATIONS AND WORKFORCE ALLOCATION.</a:t>
            </a:r>
          </a:p>
        </p:txBody>
      </p:sp>
      <p:sp>
        <p:nvSpPr>
          <p:cNvPr id="18" name="TextBox 18"/>
          <p:cNvSpPr txBox="1"/>
          <p:nvPr/>
        </p:nvSpPr>
        <p:spPr>
          <a:xfrm>
            <a:off x="2387242" y="7003722"/>
            <a:ext cx="14940721" cy="1407795"/>
          </a:xfrm>
          <a:prstGeom prst="rect">
            <a:avLst/>
          </a:prstGeom>
        </p:spPr>
        <p:txBody>
          <a:bodyPr lIns="0" tIns="0" rIns="0" bIns="0" rtlCol="0" anchor="t">
            <a:spAutoFit/>
          </a:bodyPr>
          <a:lstStyle/>
          <a:p>
            <a:pPr algn="l">
              <a:lnSpc>
                <a:spcPts val="3779"/>
              </a:lnSpc>
              <a:spcBef>
                <a:spcPct val="0"/>
              </a:spcBef>
            </a:pPr>
            <a:r>
              <a:rPr lang="en-US" sz="2699" b="1">
                <a:solidFill>
                  <a:srgbClr val="C53200"/>
                </a:solidFill>
                <a:latin typeface="DM Sans Bold"/>
                <a:ea typeface="DM Sans Bold"/>
                <a:cs typeface="DM Sans Bold"/>
                <a:sym typeface="DM Sans Bold"/>
              </a:rPr>
              <a:t>INSIGHTS INTO TOP REVENUE-GENERATING PIZZAS AND CATEGORIES SUPPORT TARGETED PROMOTIONS AND MENU ENHANCEMENTS.</a:t>
            </a:r>
          </a:p>
          <a:p>
            <a:pPr algn="l">
              <a:lnSpc>
                <a:spcPts val="3779"/>
              </a:lnSpc>
              <a:spcBef>
                <a:spcPct val="0"/>
              </a:spcBef>
            </a:pPr>
            <a:endParaRPr lang="en-US" sz="2699" b="1">
              <a:solidFill>
                <a:srgbClr val="C53200"/>
              </a:solidFill>
              <a:latin typeface="DM Sans Bold"/>
              <a:ea typeface="DM Sans Bold"/>
              <a:cs typeface="DM Sans Bold"/>
              <a:sym typeface="DM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741</Words>
  <Application>Microsoft Office PowerPoint</Application>
  <PresentationFormat>Custom</PresentationFormat>
  <Paragraphs>76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DM Sans Bold</vt:lpstr>
      <vt:lpstr>Six Caps</vt:lpstr>
      <vt:lpstr>Arial</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Orange and Grey Paper Texture Simple Retro Illustrative Geometric Pizza Presentation</dc:title>
  <cp:lastModifiedBy>Anjali Prajapati</cp:lastModifiedBy>
  <cp:revision>2</cp:revision>
  <dcterms:created xsi:type="dcterms:W3CDTF">2006-08-16T00:00:00Z</dcterms:created>
  <dcterms:modified xsi:type="dcterms:W3CDTF">2024-11-16T13:34:10Z</dcterms:modified>
  <dc:identifier>DAGWkjRRLDY</dc:identifier>
</cp:coreProperties>
</file>